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1" r:id="rId2"/>
  </p:sldMasterIdLst>
  <p:notesMasterIdLst>
    <p:notesMasterId r:id="rId52"/>
  </p:notesMasterIdLst>
  <p:handoutMasterIdLst>
    <p:handoutMasterId r:id="rId53"/>
  </p:handoutMasterIdLst>
  <p:sldIdLst>
    <p:sldId id="256" r:id="rId3"/>
    <p:sldId id="339" r:id="rId4"/>
    <p:sldId id="369" r:id="rId5"/>
    <p:sldId id="370" r:id="rId6"/>
    <p:sldId id="371" r:id="rId7"/>
    <p:sldId id="377" r:id="rId8"/>
    <p:sldId id="408" r:id="rId9"/>
    <p:sldId id="375" r:id="rId10"/>
    <p:sldId id="410" r:id="rId11"/>
    <p:sldId id="437" r:id="rId12"/>
    <p:sldId id="407" r:id="rId13"/>
    <p:sldId id="436" r:id="rId14"/>
    <p:sldId id="412" r:id="rId15"/>
    <p:sldId id="413" r:id="rId16"/>
    <p:sldId id="414" r:id="rId17"/>
    <p:sldId id="439" r:id="rId18"/>
    <p:sldId id="440" r:id="rId19"/>
    <p:sldId id="441" r:id="rId20"/>
    <p:sldId id="443" r:id="rId21"/>
    <p:sldId id="444" r:id="rId22"/>
    <p:sldId id="445" r:id="rId23"/>
    <p:sldId id="449" r:id="rId24"/>
    <p:sldId id="450" r:id="rId25"/>
    <p:sldId id="409" r:id="rId26"/>
    <p:sldId id="434" r:id="rId27"/>
    <p:sldId id="435" r:id="rId28"/>
    <p:sldId id="398" r:id="rId29"/>
    <p:sldId id="426" r:id="rId30"/>
    <p:sldId id="431" r:id="rId31"/>
    <p:sldId id="427" r:id="rId32"/>
    <p:sldId id="428" r:id="rId33"/>
    <p:sldId id="430" r:id="rId34"/>
    <p:sldId id="432" r:id="rId35"/>
    <p:sldId id="401" r:id="rId36"/>
    <p:sldId id="374" r:id="rId37"/>
    <p:sldId id="416" r:id="rId38"/>
    <p:sldId id="417" r:id="rId39"/>
    <p:sldId id="433" r:id="rId40"/>
    <p:sldId id="334" r:id="rId41"/>
    <p:sldId id="452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389" r:id="rId51"/>
  </p:sldIdLst>
  <p:sldSz cx="9144000" cy="5143500" type="screen16x9"/>
  <p:notesSz cx="10233025" cy="7102475"/>
  <p:embeddedFontLst>
    <p:embeddedFont>
      <p:font typeface="Thai Sans Lite" panose="02000000000000000000" pitchFamily="2" charset="-34"/>
      <p:regular r:id="rId54"/>
    </p:embeddedFont>
    <p:embeddedFont>
      <p:font typeface="TH Sarabun New" panose="020B0500040200020003" pitchFamily="34" charset="-34"/>
      <p:regular r:id="rId55"/>
      <p:bold r:id="rId56"/>
      <p:italic r:id="rId57"/>
      <p:boldItalic r:id="rId58"/>
    </p:embeddedFont>
    <p:embeddedFont>
      <p:font typeface="Chaparral Pro Light" panose="02060403030505090203" pitchFamily="18" charset="0"/>
      <p:italic r:id="rId59"/>
    </p:embeddedFont>
    <p:embeddedFont>
      <p:font typeface="Malgun Gothic" panose="020B0503020000020004" pitchFamily="34" charset="-127"/>
      <p:regular r:id="rId60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ordia New" panose="020B0304020202020204" pitchFamily="34" charset="-34"/>
      <p:regular r:id="rId66"/>
      <p:bold r:id="rId67"/>
      <p:italic r:id="rId68"/>
      <p:boldItalic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mkeao Tangprasert" initials="KT" lastIdx="2" clrIdx="0">
    <p:extLst>
      <p:ext uri="{19B8F6BF-5375-455C-9EA6-DF929625EA0E}">
        <p15:presenceInfo xmlns:p15="http://schemas.microsoft.com/office/powerpoint/2012/main" userId="Komkeao Tangpras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F7B7"/>
    <a:srgbClr val="F4FF8F"/>
    <a:srgbClr val="08AE9E"/>
    <a:srgbClr val="0DF138"/>
    <a:srgbClr val="DDAF2C"/>
    <a:srgbClr val="F3C132"/>
    <a:srgbClr val="F5C332"/>
    <a:srgbClr val="EAFF25"/>
    <a:srgbClr val="F9FFC1"/>
    <a:srgbClr val="F4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สไตล์สีอ่อน 1 - เน้น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สไตล์ธีม 1 - เน้น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88148" autoAdjust="0"/>
  </p:normalViewPr>
  <p:slideViewPr>
    <p:cSldViewPr>
      <p:cViewPr varScale="1">
        <p:scale>
          <a:sx n="81" d="100"/>
          <a:sy n="81" d="100"/>
        </p:scale>
        <p:origin x="88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คอลัมน์1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CB6-45B1-B5E9-17424691050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CB6-45B1-B5E9-17424691050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96%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B6-45B1-B5E9-17424691050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4%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B6-45B1-B5E9-174246910505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โปรแกรมที่แล้วเสร็จ</c:v>
                </c:pt>
                <c:pt idx="1">
                  <c:v>โปรแกรมทั้งหมด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B6-45B1-B5E9-17424691050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311" cy="35635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6346" y="1"/>
            <a:ext cx="4434311" cy="35635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37B17AD-9ED5-4500-B263-437E713BC877}" type="datetimeFigureOut">
              <a:rPr lang="th-TH" smtClean="0"/>
              <a:t>05/03/61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434311" cy="35635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6346" y="6746119"/>
            <a:ext cx="4434311" cy="35635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60BD18C-743E-4DA1-B11A-EDFA9074D5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01729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311" cy="35635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6346" y="1"/>
            <a:ext cx="4434311" cy="35635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6738FBCE-CE2F-4E04-8507-BDC5041F4C0D}" type="datetimeFigureOut">
              <a:rPr lang="th-TH" smtClean="0"/>
              <a:t>05/03/61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303" y="3418066"/>
            <a:ext cx="8186420" cy="2796600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434311" cy="35635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6346" y="6746119"/>
            <a:ext cx="4434311" cy="35635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21CB342F-3C9B-40EC-92F1-08794489AC4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25294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9390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1827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2919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0050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80959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4469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9436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0044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4937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8096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869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430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777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333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3370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1646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8581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9142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6229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0512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8242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420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0877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3496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8672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8445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5057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0024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281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3507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7086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5885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1298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6088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B342F-3C9B-40EC-92F1-08794489AC44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19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802"/>
            <a:ext cx="3008313" cy="87153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8" y="204802"/>
            <a:ext cx="5111751" cy="4389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5"/>
            <a:ext cx="3008313" cy="3517900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3" indent="0">
              <a:buNone/>
              <a:defRPr sz="750"/>
            </a:lvl3pPr>
            <a:lvl4pPr marL="1028598" indent="0">
              <a:buNone/>
              <a:defRPr sz="675"/>
            </a:lvl4pPr>
            <a:lvl5pPr marL="1371464" indent="0">
              <a:buNone/>
              <a:defRPr sz="675"/>
            </a:lvl5pPr>
            <a:lvl6pPr marL="1714331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3" indent="0">
              <a:buNone/>
              <a:defRPr sz="1800"/>
            </a:lvl3pPr>
            <a:lvl4pPr marL="1028598" indent="0">
              <a:buNone/>
              <a:defRPr sz="1500"/>
            </a:lvl4pPr>
            <a:lvl5pPr marL="1371464" indent="0">
              <a:buNone/>
              <a:defRPr sz="1500"/>
            </a:lvl5pPr>
            <a:lvl6pPr marL="1714331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3" indent="0">
              <a:buNone/>
              <a:defRPr sz="750"/>
            </a:lvl3pPr>
            <a:lvl4pPr marL="1028598" indent="0">
              <a:buNone/>
              <a:defRPr sz="675"/>
            </a:lvl4pPr>
            <a:lvl5pPr marL="1371464" indent="0">
              <a:buNone/>
              <a:defRPr sz="675"/>
            </a:lvl5pPr>
            <a:lvl6pPr marL="1714331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55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5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27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7"/>
            <a:ext cx="7772400" cy="112553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9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3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9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6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92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7"/>
            <a:ext cx="403860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7"/>
            <a:ext cx="403860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150938"/>
            <a:ext cx="4040188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3" indent="0">
              <a:buNone/>
              <a:defRPr sz="135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631961"/>
            <a:ext cx="4040188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0938"/>
            <a:ext cx="4041775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3" indent="0">
              <a:buNone/>
              <a:defRPr sz="135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961"/>
            <a:ext cx="4041775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ctr" defTabSz="685733" rtl="0" eaLnBrk="1" latinLnBrk="1" hangingPunct="1">
        <a:spcBef>
          <a:spcPct val="0"/>
        </a:spcBef>
        <a:buNone/>
        <a:defRPr sz="27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50" indent="-257150" algn="l" defTabSz="68573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56" indent="-214292" algn="l" defTabSz="685733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5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30" indent="-171434" algn="l" defTabSz="685733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6" indent="-171434" algn="l" defTabSz="685733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2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8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4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61" indent="-171434" algn="l" defTabSz="685733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3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1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7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77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77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6256" y="69070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0000"/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68573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50" indent="-257150" algn="l" defTabSz="6857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56" indent="-214292" algn="l" defTabSz="68573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5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30" indent="-171434" algn="l" defTabSz="68573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6" indent="-171434" algn="l" defTabSz="68573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2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8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4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61" indent="-171434" algn="l" defTabSz="68573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3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1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F159801-B864-4284-95F3-06BF54FECD0F}"/>
              </a:ext>
            </a:extLst>
          </p:cNvPr>
          <p:cNvSpPr txBox="1"/>
          <p:nvPr/>
        </p:nvSpPr>
        <p:spPr>
          <a:xfrm>
            <a:off x="151559" y="1410288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hai Sans Lite" panose="02000000000000000000" pitchFamily="2" charset="-34"/>
                <a:ea typeface="Calibri"/>
                <a:cs typeface="Thai Sans Lite" panose="02000000000000000000" pitchFamily="2" charset="-34"/>
              </a:rPr>
              <a:t>ระบบจัดการโครงงานและงานวิจัยคอมพิวเตอร์</a:t>
            </a:r>
            <a:b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hai Sans Lite" panose="02000000000000000000" pitchFamily="2" charset="-34"/>
                <a:ea typeface="Calibri"/>
                <a:cs typeface="Thai Sans Lite" panose="02000000000000000000" pitchFamily="2" charset="-34"/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ai Sans Lite" panose="02000000000000000000" pitchFamily="2" charset="-34"/>
                <a:ea typeface="Calibri"/>
                <a:cs typeface="Thai Sans Lite" panose="02000000000000000000" pitchFamily="2" charset="-34"/>
              </a:rPr>
              <a:t>COMPUTER RESEARCHES AN PROJECTS MANAGEMENT SYSTEM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816E25D-E777-4688-B4D0-43296FDBA06E}"/>
              </a:ext>
            </a:extLst>
          </p:cNvPr>
          <p:cNvSpPr txBox="1"/>
          <p:nvPr/>
        </p:nvSpPr>
        <p:spPr>
          <a:xfrm>
            <a:off x="1897499" y="2695729"/>
            <a:ext cx="53285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โดย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573020361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-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9 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นายคมเคียว   ตั้งประเสริฐ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573021086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-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0 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นางสาวคุณ</a:t>
            </a:r>
            <a:r>
              <a:rPr lang="th-TH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ัญญา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 ยุปาระมี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  <a:p>
            <a:endParaRPr lang="th-TH" sz="2800" dirty="0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82BC9899-7C42-4EF0-9131-8DE0315EB2C0}"/>
              </a:ext>
            </a:extLst>
          </p:cNvPr>
          <p:cNvSpPr/>
          <p:nvPr/>
        </p:nvSpPr>
        <p:spPr>
          <a:xfrm>
            <a:off x="4788025" y="4681835"/>
            <a:ext cx="43897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 </a:t>
            </a:r>
            <a:r>
              <a:rPr lang="th-TH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อาจารย์ที่ปรึกษา : ดร.นันท์นภัส ม่วงมิ่งสุข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3E6F7F2-44A2-441A-BAAF-71DEF2C3416F}"/>
              </a:ext>
            </a:extLst>
          </p:cNvPr>
          <p:cNvSpPr/>
          <p:nvPr/>
        </p:nvSpPr>
        <p:spPr>
          <a:xfrm>
            <a:off x="3541323" y="557504"/>
            <a:ext cx="2040944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4000" b="1" dirty="0">
                <a:latin typeface="TH Sarabun New" panose="020B0500040200020003" pitchFamily="34" charset="-34"/>
                <a:ea typeface="Calibri" panose="020F0502020204030204" pitchFamily="34" charset="0"/>
                <a:cs typeface="Thai Sans Lite" panose="02000000000000000000"/>
              </a:rPr>
              <a:t>CSC 2560/7</a:t>
            </a:r>
            <a:endParaRPr lang="en-US" sz="40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ai Sans Lite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F6EF8597-0E51-4915-9767-C89548CA25B5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การออกแบบระบบ</a:t>
            </a:r>
          </a:p>
        </p:txBody>
      </p:sp>
      <p:sp>
        <p:nvSpPr>
          <p:cNvPr id="17" name="Arrow: Left 10">
            <a:extLst>
              <a:ext uri="{FF2B5EF4-FFF2-40B4-BE49-F238E27FC236}">
                <a16:creationId xmlns:a16="http://schemas.microsoft.com/office/drawing/2014/main" id="{8E69DAF8-BBC4-48CF-9793-317E88BA034A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10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9D15DE63-B261-4369-8DDA-2D805DFEB710}"/>
              </a:ext>
            </a:extLst>
          </p:cNvPr>
          <p:cNvSpPr/>
          <p:nvPr/>
        </p:nvSpPr>
        <p:spPr>
          <a:xfrm>
            <a:off x="1202540" y="1411562"/>
            <a:ext cx="2223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 Case Diagram</a:t>
            </a: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1EB6ECE8-4218-406F-AFFE-C8D1E09168CC}"/>
              </a:ext>
            </a:extLst>
          </p:cNvPr>
          <p:cNvSpPr/>
          <p:nvPr/>
        </p:nvSpPr>
        <p:spPr>
          <a:xfrm>
            <a:off x="486117" y="1419622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1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24" name="วงรี 6">
            <a:extLst>
              <a:ext uri="{FF2B5EF4-FFF2-40B4-BE49-F238E27FC236}">
                <a16:creationId xmlns:a16="http://schemas.microsoft.com/office/drawing/2014/main" id="{10C20C96-6BEA-4323-8306-8339DACADD4F}"/>
              </a:ext>
            </a:extLst>
          </p:cNvPr>
          <p:cNvSpPr/>
          <p:nvPr/>
        </p:nvSpPr>
        <p:spPr>
          <a:xfrm>
            <a:off x="486117" y="1941716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RSU" pitchFamily="2" charset="-34"/>
                <a:cs typeface="RSU" pitchFamily="2" charset="-34"/>
              </a:rPr>
              <a:t>2</a:t>
            </a:r>
          </a:p>
        </p:txBody>
      </p:sp>
      <p:sp>
        <p:nvSpPr>
          <p:cNvPr id="25" name="วงรี 6">
            <a:extLst>
              <a:ext uri="{FF2B5EF4-FFF2-40B4-BE49-F238E27FC236}">
                <a16:creationId xmlns:a16="http://schemas.microsoft.com/office/drawing/2014/main" id="{FE506BE8-8C4D-46C4-9FEE-CE04D108B160}"/>
              </a:ext>
            </a:extLst>
          </p:cNvPr>
          <p:cNvSpPr/>
          <p:nvPr/>
        </p:nvSpPr>
        <p:spPr>
          <a:xfrm>
            <a:off x="486117" y="246381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RSU" pitchFamily="2" charset="-34"/>
                <a:cs typeface="RSU" pitchFamily="2" charset="-34"/>
              </a:rPr>
              <a:t>3</a:t>
            </a:r>
          </a:p>
        </p:txBody>
      </p:sp>
      <p:sp>
        <p:nvSpPr>
          <p:cNvPr id="26" name="วงรี 6">
            <a:extLst>
              <a:ext uri="{FF2B5EF4-FFF2-40B4-BE49-F238E27FC236}">
                <a16:creationId xmlns:a16="http://schemas.microsoft.com/office/drawing/2014/main" id="{DBED7A0E-0E2E-4C77-8A8F-14EC7E596891}"/>
              </a:ext>
            </a:extLst>
          </p:cNvPr>
          <p:cNvSpPr/>
          <p:nvPr/>
        </p:nvSpPr>
        <p:spPr>
          <a:xfrm>
            <a:off x="475883" y="299967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RSU" pitchFamily="2" charset="-34"/>
                <a:cs typeface="RSU" pitchFamily="2" charset="-34"/>
              </a:rPr>
              <a:t>4</a:t>
            </a:r>
          </a:p>
        </p:txBody>
      </p:sp>
      <p:sp>
        <p:nvSpPr>
          <p:cNvPr id="27" name="วงรี 6">
            <a:extLst>
              <a:ext uri="{FF2B5EF4-FFF2-40B4-BE49-F238E27FC236}">
                <a16:creationId xmlns:a16="http://schemas.microsoft.com/office/drawing/2014/main" id="{D97EE35D-76A7-43AA-9329-F1C86463290E}"/>
              </a:ext>
            </a:extLst>
          </p:cNvPr>
          <p:cNvSpPr/>
          <p:nvPr/>
        </p:nvSpPr>
        <p:spPr>
          <a:xfrm>
            <a:off x="486117" y="3552510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RSU" pitchFamily="2" charset="-34"/>
                <a:cs typeface="RSU" pitchFamily="2" charset="-34"/>
              </a:rPr>
              <a:t>5</a:t>
            </a: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DC471C01-3979-407E-96CF-6EE49C3C43B6}"/>
              </a:ext>
            </a:extLst>
          </p:cNvPr>
          <p:cNvSpPr/>
          <p:nvPr/>
        </p:nvSpPr>
        <p:spPr>
          <a:xfrm>
            <a:off x="1215362" y="3488690"/>
            <a:ext cx="2326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Sequence Diagram</a:t>
            </a:r>
          </a:p>
        </p:txBody>
      </p: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B8EFBC33-A72D-47FE-B0BD-D7973C5B7932}"/>
              </a:ext>
            </a:extLst>
          </p:cNvPr>
          <p:cNvSpPr/>
          <p:nvPr/>
        </p:nvSpPr>
        <p:spPr>
          <a:xfrm>
            <a:off x="1202540" y="2451180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ER Diagram</a:t>
            </a:r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6DCD510B-1A1A-4D53-874F-86E039B26180}"/>
              </a:ext>
            </a:extLst>
          </p:cNvPr>
          <p:cNvSpPr/>
          <p:nvPr/>
        </p:nvSpPr>
        <p:spPr>
          <a:xfrm>
            <a:off x="1218066" y="1909184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Site Map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9A80E1FE-B31D-470A-A265-4AC77D214406}"/>
              </a:ext>
            </a:extLst>
          </p:cNvPr>
          <p:cNvSpPr/>
          <p:nvPr/>
        </p:nvSpPr>
        <p:spPr>
          <a:xfrm>
            <a:off x="1202540" y="2989574"/>
            <a:ext cx="1763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88609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F6EF8597-0E51-4915-9767-C89548CA25B5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การออกแบบระบบ</a:t>
            </a:r>
          </a:p>
        </p:txBody>
      </p:sp>
      <p:sp>
        <p:nvSpPr>
          <p:cNvPr id="17" name="Arrow: Left 10">
            <a:extLst>
              <a:ext uri="{FF2B5EF4-FFF2-40B4-BE49-F238E27FC236}">
                <a16:creationId xmlns:a16="http://schemas.microsoft.com/office/drawing/2014/main" id="{8E69DAF8-BBC4-48CF-9793-317E88BA034A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11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9D15DE63-B261-4369-8DDA-2D805DFEB710}"/>
              </a:ext>
            </a:extLst>
          </p:cNvPr>
          <p:cNvSpPr/>
          <p:nvPr/>
        </p:nvSpPr>
        <p:spPr>
          <a:xfrm>
            <a:off x="1979712" y="1971585"/>
            <a:ext cx="5904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96583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Site Map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pic>
        <p:nvPicPr>
          <p:cNvPr id="7" name="รูปภาพ 6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2F8E02D0-B408-42D2-B51F-ED65C9AFE8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95" y="1927514"/>
            <a:ext cx="1500910" cy="1500910"/>
          </a:xfrm>
          <a:prstGeom prst="rect">
            <a:avLst/>
          </a:prstGeom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60C438F9-231D-4D93-8C0E-2FCA51A15842}"/>
              </a:ext>
            </a:extLst>
          </p:cNvPr>
          <p:cNvSpPr/>
          <p:nvPr/>
        </p:nvSpPr>
        <p:spPr>
          <a:xfrm>
            <a:off x="1403648" y="3579861"/>
            <a:ext cx="1507057" cy="432049"/>
          </a:xfrm>
          <a:prstGeom prst="roundRect">
            <a:avLst/>
          </a:prstGeom>
          <a:ln>
            <a:solidFill>
              <a:srgbClr val="08AE9E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ผู้ใช้ทั่วไป</a:t>
            </a:r>
          </a:p>
        </p:txBody>
      </p:sp>
      <p:sp>
        <p:nvSpPr>
          <p:cNvPr id="9" name="เครื่องหมายบั้ง 15">
            <a:extLst>
              <a:ext uri="{FF2B5EF4-FFF2-40B4-BE49-F238E27FC236}">
                <a16:creationId xmlns:a16="http://schemas.microsoft.com/office/drawing/2014/main" id="{756F6E5B-83F4-4576-856E-C7C85D49F8F1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0" name="Arrow: Left 10">
            <a:extLst>
              <a:ext uri="{FF2B5EF4-FFF2-40B4-BE49-F238E27FC236}">
                <a16:creationId xmlns:a16="http://schemas.microsoft.com/office/drawing/2014/main" id="{AFF9B339-8C7E-40B5-9745-4E5DD8A4AA5C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12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 descr="รูปภาพประกอบด้วย จอดรถ, เมตร, สีดำ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39CF375C-A5A5-44BF-A9CE-EFA4C452A4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00" y="30787"/>
            <a:ext cx="2941076" cy="49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6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Site Map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B880DB6F-84DE-403D-A068-844F68773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86" y="1923678"/>
            <a:ext cx="1581845" cy="1581845"/>
          </a:xfrm>
          <a:prstGeom prst="rect">
            <a:avLst/>
          </a:prstGeom>
        </p:spPr>
      </p:pic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94815A60-0D12-4DF5-AA5B-B2A6CD8D3D88}"/>
              </a:ext>
            </a:extLst>
          </p:cNvPr>
          <p:cNvSpPr/>
          <p:nvPr/>
        </p:nvSpPr>
        <p:spPr>
          <a:xfrm>
            <a:off x="1399679" y="3662364"/>
            <a:ext cx="1507057" cy="432049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นักศึกษา</a:t>
            </a:r>
          </a:p>
        </p:txBody>
      </p:sp>
      <p:sp>
        <p:nvSpPr>
          <p:cNvPr id="10" name="เครื่องหมายบั้ง 15">
            <a:extLst>
              <a:ext uri="{FF2B5EF4-FFF2-40B4-BE49-F238E27FC236}">
                <a16:creationId xmlns:a16="http://schemas.microsoft.com/office/drawing/2014/main" id="{922DD728-39DE-4CD4-9CC9-2F07DDDB0032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9" name="Arrow: Left 10">
            <a:extLst>
              <a:ext uri="{FF2B5EF4-FFF2-40B4-BE49-F238E27FC236}">
                <a16:creationId xmlns:a16="http://schemas.microsoft.com/office/drawing/2014/main" id="{7A3A2F61-B176-4994-AA2B-083588923C72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13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 descr="รูปภาพประกอบด้วย จอดรถ, เมตร, สีดำ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58EB2C03-EBF8-4378-B2E6-93813E56BC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57" y="2900"/>
            <a:ext cx="3060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0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Site Map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pic>
        <p:nvPicPr>
          <p:cNvPr id="9" name="รูปภาพ 8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44976311-279F-4706-874E-16E6D7736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68" y="1923678"/>
            <a:ext cx="1500910" cy="1500910"/>
          </a:xfrm>
          <a:prstGeom prst="rect">
            <a:avLst/>
          </a:prstGeom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2DDCBD5E-E983-465A-A5AF-512A5A0A4B81}"/>
              </a:ext>
            </a:extLst>
          </p:cNvPr>
          <p:cNvSpPr/>
          <p:nvPr/>
        </p:nvSpPr>
        <p:spPr>
          <a:xfrm>
            <a:off x="1386994" y="3546528"/>
            <a:ext cx="1507057" cy="432049"/>
          </a:xfrm>
          <a:prstGeom prst="roundRect">
            <a:avLst/>
          </a:prstGeom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อาจารย์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47DAB37B-F863-4151-9DAF-A21D6C7CF788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2" name="Arrow: Left 10">
            <a:extLst>
              <a:ext uri="{FF2B5EF4-FFF2-40B4-BE49-F238E27FC236}">
                <a16:creationId xmlns:a16="http://schemas.microsoft.com/office/drawing/2014/main" id="{1891C604-25F6-4B94-B68F-D0080ED02D33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14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 descr="รูปภาพประกอบด้วย จอดรถ, สีดำ, เมตร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EF853736-6E12-42F2-B60C-4B6988F4C8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284" y="-8976"/>
            <a:ext cx="3060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2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Site Map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pic>
        <p:nvPicPr>
          <p:cNvPr id="9" name="รูปภาพ 8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8ADB6557-A776-48A2-98E6-3F2D5EB9E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69737"/>
            <a:ext cx="1485252" cy="1485252"/>
          </a:xfrm>
          <a:prstGeom prst="rect">
            <a:avLst/>
          </a:prstGeom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EEBCA5E0-6274-4141-92E4-D0FBB0C6A3D1}"/>
              </a:ext>
            </a:extLst>
          </p:cNvPr>
          <p:cNvSpPr/>
          <p:nvPr/>
        </p:nvSpPr>
        <p:spPr>
          <a:xfrm>
            <a:off x="1403648" y="3579861"/>
            <a:ext cx="1507057" cy="432049"/>
          </a:xfrm>
          <a:prstGeom prst="roundRect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ผู้ดูแลระบบ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F9AEB4D3-32C5-489D-8598-298489010BA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2" name="Arrow: Left 10">
            <a:extLst>
              <a:ext uri="{FF2B5EF4-FFF2-40B4-BE49-F238E27FC236}">
                <a16:creationId xmlns:a16="http://schemas.microsoft.com/office/drawing/2014/main" id="{B98F19FF-EEA2-41D0-91EB-D3E3F32472E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15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 descr="รูปภาพประกอบด้วย สีดำ, อุปกรณ์อิเล็กทรอนิกส์, จอดรถ, เครื่องคิดเลข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EF704EDD-E35D-4096-9262-F838FC964B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69" y="0"/>
            <a:ext cx="30616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F6EF8597-0E51-4915-9767-C89548CA25B5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การออกแบบระบบ</a:t>
            </a:r>
          </a:p>
        </p:txBody>
      </p:sp>
      <p:sp>
        <p:nvSpPr>
          <p:cNvPr id="17" name="Arrow: Left 10">
            <a:extLst>
              <a:ext uri="{FF2B5EF4-FFF2-40B4-BE49-F238E27FC236}">
                <a16:creationId xmlns:a16="http://schemas.microsoft.com/office/drawing/2014/main" id="{8E69DAF8-BBC4-48CF-9793-317E88BA034A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16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9D15DE63-B261-4369-8DDA-2D805DFEB710}"/>
              </a:ext>
            </a:extLst>
          </p:cNvPr>
          <p:cNvSpPr/>
          <p:nvPr/>
        </p:nvSpPr>
        <p:spPr>
          <a:xfrm>
            <a:off x="323528" y="197158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25805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F6EF8597-0E51-4915-9767-C89548CA25B5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การออกแบบระบบ</a:t>
            </a:r>
          </a:p>
        </p:txBody>
      </p:sp>
      <p:sp>
        <p:nvSpPr>
          <p:cNvPr id="17" name="Arrow: Left 10">
            <a:extLst>
              <a:ext uri="{FF2B5EF4-FFF2-40B4-BE49-F238E27FC236}">
                <a16:creationId xmlns:a16="http://schemas.microsoft.com/office/drawing/2014/main" id="{8E69DAF8-BBC4-48CF-9793-317E88BA034A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17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9D15DE63-B261-4369-8DDA-2D805DFEB710}"/>
              </a:ext>
            </a:extLst>
          </p:cNvPr>
          <p:cNvSpPr/>
          <p:nvPr/>
        </p:nvSpPr>
        <p:spPr>
          <a:xfrm>
            <a:off x="323528" y="1971585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99832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611560" y="808166"/>
            <a:ext cx="5400600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Sequence Diagram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(สืบค้นข้อมูลโครงงาน)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F9AEB4D3-32C5-489D-8598-298489010BA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2" name="Arrow: Left 10">
            <a:extLst>
              <a:ext uri="{FF2B5EF4-FFF2-40B4-BE49-F238E27FC236}">
                <a16:creationId xmlns:a16="http://schemas.microsoft.com/office/drawing/2014/main" id="{B98F19FF-EEA2-41D0-91EB-D3E3F32472E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18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 descr="D:\Desktop\บุคคลทั่วไป.png">
            <a:extLst>
              <a:ext uri="{FF2B5EF4-FFF2-40B4-BE49-F238E27FC236}">
                <a16:creationId xmlns:a16="http://schemas.microsoft.com/office/drawing/2014/main" id="{F94E53DB-8D19-49E2-984F-2F40139C73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5" y="1328567"/>
            <a:ext cx="7560840" cy="4002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0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611560" y="808166"/>
            <a:ext cx="7344816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Sequence Diagram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(แก้ไขข้อมูลโครงงาน)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F9AEB4D3-32C5-489D-8598-298489010BA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2" name="Arrow: Left 10">
            <a:extLst>
              <a:ext uri="{FF2B5EF4-FFF2-40B4-BE49-F238E27FC236}">
                <a16:creationId xmlns:a16="http://schemas.microsoft.com/office/drawing/2014/main" id="{B98F19FF-EEA2-41D0-91EB-D3E3F32472E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19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รูปภาพ 7" descr="D:\Desktop\บุคคลทั่วไป.png">
            <a:extLst>
              <a:ext uri="{FF2B5EF4-FFF2-40B4-BE49-F238E27FC236}">
                <a16:creationId xmlns:a16="http://schemas.microsoft.com/office/drawing/2014/main" id="{298A2D5E-AB57-4F14-9E70-5FEA6C75EE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328567"/>
            <a:ext cx="5976664" cy="399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12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หลักการและเหตุผล</a:t>
            </a:r>
          </a:p>
        </p:txBody>
      </p:sp>
      <p:sp>
        <p:nvSpPr>
          <p:cNvPr id="28" name="Arrow: Left 10">
            <a:extLst>
              <a:ext uri="{FF2B5EF4-FFF2-40B4-BE49-F238E27FC236}">
                <a16:creationId xmlns:a16="http://schemas.microsoft.com/office/drawing/2014/main" id="{39B0DFA2-54AE-48E6-A133-744CD1A8B138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CAD27F03-AAFF-49F3-A9AA-00DAFE7A024F}"/>
              </a:ext>
            </a:extLst>
          </p:cNvPr>
          <p:cNvSpPr/>
          <p:nvPr/>
        </p:nvSpPr>
        <p:spPr>
          <a:xfrm>
            <a:off x="1187624" y="1275606"/>
            <a:ext cx="6768752" cy="1460798"/>
          </a:xfrm>
          <a:prstGeom prst="rect">
            <a:avLst/>
          </a:prstGeom>
          <a:ln>
            <a:solidFill>
              <a:srgbClr val="08AE9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นักศึกษาชั้นปีที่ </a:t>
            </a:r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3 </a:t>
            </a: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และ </a:t>
            </a:r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4 </a:t>
            </a: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ภาควิชาวิทยาการคอมพิวเตอร์ทุกคน ต้องจัดทำโครงงานคอมพิวเตอร์เพื่อวัดผลก่อนจบการศึกษา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4E68D843-92F4-4C00-8A0B-BF97C04A3542}"/>
              </a:ext>
            </a:extLst>
          </p:cNvPr>
          <p:cNvSpPr/>
          <p:nvPr/>
        </p:nvSpPr>
        <p:spPr>
          <a:xfrm>
            <a:off x="1763688" y="3237357"/>
            <a:ext cx="5616624" cy="1209781"/>
          </a:xfrm>
          <a:prstGeom prst="rect">
            <a:avLst/>
          </a:prstGeom>
          <a:ln>
            <a:solidFill>
              <a:srgbClr val="08AE9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โครงงานคอมพิวเตอร์ถูกพัฒนาขึ้นเป็นจำนวนมาก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D72E748-E04D-4A76-A5B5-61769BEA1DE8}"/>
              </a:ext>
            </a:extLst>
          </p:cNvPr>
          <p:cNvSpPr txBox="1"/>
          <p:nvPr/>
        </p:nvSpPr>
        <p:spPr>
          <a:xfrm>
            <a:off x="4572001" y="273807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ai Sans Lite" panose="02000000000000000000" pitchFamily="2" charset="-34"/>
                <a:cs typeface="Thai Sans Lite" panose="02000000000000000000" pitchFamily="2" charset="-34"/>
              </a:rPr>
              <a:t>ส่งผลให้</a:t>
            </a:r>
            <a:endParaRPr 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8" name="ลูกศรเชื่อมต่อแบบตรง 7">
            <a:extLst>
              <a:ext uri="{FF2B5EF4-FFF2-40B4-BE49-F238E27FC236}">
                <a16:creationId xmlns:a16="http://schemas.microsoft.com/office/drawing/2014/main" id="{C537B6D9-1D2C-48CE-8BB4-26D91294A3B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2736404"/>
            <a:ext cx="0" cy="500953"/>
          </a:xfrm>
          <a:prstGeom prst="straightConnector1">
            <a:avLst/>
          </a:prstGeom>
          <a:ln>
            <a:solidFill>
              <a:srgbClr val="08AE9E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1B0E40D6-292D-4F32-B3EB-0311711AC34D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572000" y="4447138"/>
            <a:ext cx="0" cy="215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แผนผังลำดับงาน: ตัวเชื่อมไปหน้าอื่น 9">
            <a:extLst>
              <a:ext uri="{FF2B5EF4-FFF2-40B4-BE49-F238E27FC236}">
                <a16:creationId xmlns:a16="http://schemas.microsoft.com/office/drawing/2014/main" id="{7A713F84-8827-429D-94D8-F55F4981D5EA}"/>
              </a:ext>
            </a:extLst>
          </p:cNvPr>
          <p:cNvSpPr/>
          <p:nvPr/>
        </p:nvSpPr>
        <p:spPr>
          <a:xfrm>
            <a:off x="4456090" y="4662847"/>
            <a:ext cx="231820" cy="326801"/>
          </a:xfrm>
          <a:prstGeom prst="flowChartOffpageConnector">
            <a:avLst/>
          </a:prstGeom>
          <a:ln>
            <a:solidFill>
              <a:srgbClr val="08AE9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63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611560" y="808166"/>
            <a:ext cx="7344816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Sequence Diagram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(เปลี่ยนหัวข้อโครงงาน)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F9AEB4D3-32C5-489D-8598-298489010BA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2" name="Arrow: Left 10">
            <a:extLst>
              <a:ext uri="{FF2B5EF4-FFF2-40B4-BE49-F238E27FC236}">
                <a16:creationId xmlns:a16="http://schemas.microsoft.com/office/drawing/2014/main" id="{B98F19FF-EEA2-41D0-91EB-D3E3F32472E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20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รูปภาพ 6" descr="D:\Desktop\บุคคลทั่วไป.png">
            <a:extLst>
              <a:ext uri="{FF2B5EF4-FFF2-40B4-BE49-F238E27FC236}">
                <a16:creationId xmlns:a16="http://schemas.microsoft.com/office/drawing/2014/main" id="{DF7A47EE-3E1A-49FA-B0A6-7F4438A6A3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37515"/>
            <a:ext cx="6408712" cy="3953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512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611560" y="808166"/>
            <a:ext cx="7344816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Sequence Diagram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(อัพโหลดเอกสารโครงงาน)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F9AEB4D3-32C5-489D-8598-298489010BA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2" name="Arrow: Left 10">
            <a:extLst>
              <a:ext uri="{FF2B5EF4-FFF2-40B4-BE49-F238E27FC236}">
                <a16:creationId xmlns:a16="http://schemas.microsoft.com/office/drawing/2014/main" id="{B98F19FF-EEA2-41D0-91EB-D3E3F32472E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21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 descr="D:\Desktop\บุคคลทั่วไป.png">
            <a:extLst>
              <a:ext uri="{FF2B5EF4-FFF2-40B4-BE49-F238E27FC236}">
                <a16:creationId xmlns:a16="http://schemas.microsoft.com/office/drawing/2014/main" id="{E2509A7A-EC81-43C8-B425-4B2D3C28669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9621"/>
            <a:ext cx="6264696" cy="375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430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611560" y="808166"/>
            <a:ext cx="7344816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Sequence Diagram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(ขอให้อาจารย์เป็นที่ปรึกษา)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F9AEB4D3-32C5-489D-8598-298489010BA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2" name="Arrow: Left 10">
            <a:extLst>
              <a:ext uri="{FF2B5EF4-FFF2-40B4-BE49-F238E27FC236}">
                <a16:creationId xmlns:a16="http://schemas.microsoft.com/office/drawing/2014/main" id="{B98F19FF-EEA2-41D0-91EB-D3E3F32472E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22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 descr="D:\Desktop\บุคคลทั่วไป.png">
            <a:extLst>
              <a:ext uri="{FF2B5EF4-FFF2-40B4-BE49-F238E27FC236}">
                <a16:creationId xmlns:a16="http://schemas.microsoft.com/office/drawing/2014/main" id="{0E40185B-EF04-4F7A-B065-EB9730E8D6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28567"/>
            <a:ext cx="6192688" cy="3843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968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611560" y="808166"/>
            <a:ext cx="8102512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Sequence Diagram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(อนุมัติคำร้องขอเป็นที่ปรึกษา)</a:t>
            </a:r>
          </a:p>
        </p:txBody>
      </p:sp>
      <p:sp>
        <p:nvSpPr>
          <p:cNvPr id="11" name="เครื่องหมายบั้ง 15">
            <a:extLst>
              <a:ext uri="{FF2B5EF4-FFF2-40B4-BE49-F238E27FC236}">
                <a16:creationId xmlns:a16="http://schemas.microsoft.com/office/drawing/2014/main" id="{F9AEB4D3-32C5-489D-8598-298489010BAE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2" name="Arrow: Left 10">
            <a:extLst>
              <a:ext uri="{FF2B5EF4-FFF2-40B4-BE49-F238E27FC236}">
                <a16:creationId xmlns:a16="http://schemas.microsoft.com/office/drawing/2014/main" id="{B98F19FF-EEA2-41D0-91EB-D3E3F32472E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23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รูปภาพ 7" descr="D:\Desktop\บุคคลทั่วไป.png">
            <a:extLst>
              <a:ext uri="{FF2B5EF4-FFF2-40B4-BE49-F238E27FC236}">
                <a16:creationId xmlns:a16="http://schemas.microsoft.com/office/drawing/2014/main" id="{54A17FB8-3DF6-4817-833A-7EE8B9F383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13" y="1287504"/>
            <a:ext cx="7488832" cy="3961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266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F6EF8597-0E51-4915-9767-C89548CA25B5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การทดสอบระบบ</a:t>
            </a:r>
          </a:p>
        </p:txBody>
      </p:sp>
      <p:sp>
        <p:nvSpPr>
          <p:cNvPr id="17" name="Arrow: Left 10">
            <a:extLst>
              <a:ext uri="{FF2B5EF4-FFF2-40B4-BE49-F238E27FC236}">
                <a16:creationId xmlns:a16="http://schemas.microsoft.com/office/drawing/2014/main" id="{8E69DAF8-BBC4-48CF-9793-317E88BA034A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24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Arrow: Left 7">
            <a:extLst>
              <a:ext uri="{FF2B5EF4-FFF2-40B4-BE49-F238E27FC236}">
                <a16:creationId xmlns:a16="http://schemas.microsoft.com/office/drawing/2014/main" id="{37A807F5-6A97-4D31-A931-C57DF51081EC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Functional Testing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0" name="วงรี 6">
            <a:extLst>
              <a:ext uri="{FF2B5EF4-FFF2-40B4-BE49-F238E27FC236}">
                <a16:creationId xmlns:a16="http://schemas.microsoft.com/office/drawing/2014/main" id="{A53B228F-9089-4E28-B4B4-FC049C51695A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1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graphicFrame>
        <p:nvGraphicFramePr>
          <p:cNvPr id="13" name="ตาราง 12">
            <a:extLst>
              <a:ext uri="{FF2B5EF4-FFF2-40B4-BE49-F238E27FC236}">
                <a16:creationId xmlns:a16="http://schemas.microsoft.com/office/drawing/2014/main" id="{80750C57-E58C-4FCC-A512-820DB2688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16807"/>
              </p:ext>
            </p:extLst>
          </p:nvPr>
        </p:nvGraphicFramePr>
        <p:xfrm>
          <a:off x="954168" y="1586689"/>
          <a:ext cx="7866303" cy="294623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030796">
                  <a:extLst>
                    <a:ext uri="{9D8B030D-6E8A-4147-A177-3AD203B41FA5}">
                      <a16:colId xmlns:a16="http://schemas.microsoft.com/office/drawing/2014/main" val="1362398629"/>
                    </a:ext>
                  </a:extLst>
                </a:gridCol>
                <a:gridCol w="1821104">
                  <a:extLst>
                    <a:ext uri="{9D8B030D-6E8A-4147-A177-3AD203B41FA5}">
                      <a16:colId xmlns:a16="http://schemas.microsoft.com/office/drawing/2014/main" val="2139508408"/>
                    </a:ext>
                  </a:extLst>
                </a:gridCol>
                <a:gridCol w="3143314">
                  <a:extLst>
                    <a:ext uri="{9D8B030D-6E8A-4147-A177-3AD203B41FA5}">
                      <a16:colId xmlns:a16="http://schemas.microsoft.com/office/drawing/2014/main" val="2046707775"/>
                    </a:ext>
                  </a:extLst>
                </a:gridCol>
                <a:gridCol w="1142081">
                  <a:extLst>
                    <a:ext uri="{9D8B030D-6E8A-4147-A177-3AD203B41FA5}">
                      <a16:colId xmlns:a16="http://schemas.microsoft.com/office/drawing/2014/main" val="560256256"/>
                    </a:ext>
                  </a:extLst>
                </a:gridCol>
                <a:gridCol w="729008">
                  <a:extLst>
                    <a:ext uri="{9D8B030D-6E8A-4147-A177-3AD203B41FA5}">
                      <a16:colId xmlns:a16="http://schemas.microsoft.com/office/drawing/2014/main" val="1005981652"/>
                    </a:ext>
                  </a:extLst>
                </a:gridCol>
              </a:tblGrid>
              <a:tr h="6970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Scenario ID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Test Scenario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Expected Result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Actual Result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Pass</a:t>
                      </a:r>
                      <a:r>
                        <a:rPr lang="th-TH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/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Fail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4009331"/>
                  </a:ext>
                </a:extLst>
              </a:tr>
              <a:tr h="8654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TS001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เข้าสู่หน้าคำร้อง ในกรณีที่มีที่ปรึกษาแล้ว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อยู่หน้าเดิม พร้อมแสดงข้อความแจ้งเตือนว่ามีที่ปรึกษาแล้ว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547099"/>
                  </a:ext>
                </a:extLst>
              </a:tr>
              <a:tr h="12981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TS002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เข้าสู่หน้าคำร้อง ในกรณีที่มีคำร้องอยู่ในระหว่างการพิจารณา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เปลี่ยนหน้าไปยังหน้ารายการคำร้อง และแสดงข้อความแจ้งเตือนว่าคำร้องอยู่ระหว่างพิจารณา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111743"/>
                  </a:ext>
                </a:extLst>
              </a:tr>
            </a:tbl>
          </a:graphicData>
        </a:graphic>
      </p:graphicFrame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9FCC26E2-3982-4B6F-BE8B-00F0B9FBAE4B}"/>
              </a:ext>
            </a:extLst>
          </p:cNvPr>
          <p:cNvSpPr txBox="1"/>
          <p:nvPr/>
        </p:nvSpPr>
        <p:spPr>
          <a:xfrm>
            <a:off x="1259632" y="4731990"/>
            <a:ext cx="673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*ระบบคำร้องขอเปลี่ยนอาจารย์ที่ปรึกษาโครงงาน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3338404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F6EF8597-0E51-4915-9767-C89548CA25B5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การทดสอบระบบ</a:t>
            </a:r>
          </a:p>
        </p:txBody>
      </p:sp>
      <p:sp>
        <p:nvSpPr>
          <p:cNvPr id="17" name="Arrow: Left 10">
            <a:extLst>
              <a:ext uri="{FF2B5EF4-FFF2-40B4-BE49-F238E27FC236}">
                <a16:creationId xmlns:a16="http://schemas.microsoft.com/office/drawing/2014/main" id="{8E69DAF8-BBC4-48CF-9793-317E88BA034A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25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Arrow: Left 7">
            <a:extLst>
              <a:ext uri="{FF2B5EF4-FFF2-40B4-BE49-F238E27FC236}">
                <a16:creationId xmlns:a16="http://schemas.microsoft.com/office/drawing/2014/main" id="{37A807F5-6A97-4D31-A931-C57DF51081EC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Functional Testing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0" name="วงรี 6">
            <a:extLst>
              <a:ext uri="{FF2B5EF4-FFF2-40B4-BE49-F238E27FC236}">
                <a16:creationId xmlns:a16="http://schemas.microsoft.com/office/drawing/2014/main" id="{A53B228F-9089-4E28-B4B4-FC049C51695A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2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graphicFrame>
        <p:nvGraphicFramePr>
          <p:cNvPr id="13" name="ตาราง 12">
            <a:extLst>
              <a:ext uri="{FF2B5EF4-FFF2-40B4-BE49-F238E27FC236}">
                <a16:creationId xmlns:a16="http://schemas.microsoft.com/office/drawing/2014/main" id="{80750C57-E58C-4FCC-A512-820DB2688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99990"/>
              </p:ext>
            </p:extLst>
          </p:nvPr>
        </p:nvGraphicFramePr>
        <p:xfrm>
          <a:off x="954169" y="1506893"/>
          <a:ext cx="8008715" cy="322509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021150">
                  <a:extLst>
                    <a:ext uri="{9D8B030D-6E8A-4147-A177-3AD203B41FA5}">
                      <a16:colId xmlns:a16="http://schemas.microsoft.com/office/drawing/2014/main" val="1362398629"/>
                    </a:ext>
                  </a:extLst>
                </a:gridCol>
                <a:gridCol w="2019013">
                  <a:extLst>
                    <a:ext uri="{9D8B030D-6E8A-4147-A177-3AD203B41FA5}">
                      <a16:colId xmlns:a16="http://schemas.microsoft.com/office/drawing/2014/main" val="2139508408"/>
                    </a:ext>
                  </a:extLst>
                </a:gridCol>
                <a:gridCol w="2898949">
                  <a:extLst>
                    <a:ext uri="{9D8B030D-6E8A-4147-A177-3AD203B41FA5}">
                      <a16:colId xmlns:a16="http://schemas.microsoft.com/office/drawing/2014/main" val="2046707775"/>
                    </a:ext>
                  </a:extLst>
                </a:gridCol>
                <a:gridCol w="1131394">
                  <a:extLst>
                    <a:ext uri="{9D8B030D-6E8A-4147-A177-3AD203B41FA5}">
                      <a16:colId xmlns:a16="http://schemas.microsoft.com/office/drawing/2014/main" val="560256256"/>
                    </a:ext>
                  </a:extLst>
                </a:gridCol>
                <a:gridCol w="938209">
                  <a:extLst>
                    <a:ext uri="{9D8B030D-6E8A-4147-A177-3AD203B41FA5}">
                      <a16:colId xmlns:a16="http://schemas.microsoft.com/office/drawing/2014/main" val="1005981652"/>
                    </a:ext>
                  </a:extLst>
                </a:gridCol>
              </a:tblGrid>
              <a:tr h="6296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Scenario ID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Test Scenario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Expected Result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Actual Result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Pass</a:t>
                      </a:r>
                      <a:r>
                        <a:rPr lang="th-TH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/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Fail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4009331"/>
                  </a:ext>
                </a:extLst>
              </a:tr>
              <a:tr h="8141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TS003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เข้าสู่หน้าคำร้องในกรณีปกติ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แสดงแบบฟอร์มคำร้องครบถ้วน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907678"/>
                  </a:ext>
                </a:extLst>
              </a:tr>
              <a:tr h="8141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TS004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กดบันทึกคำร้อง 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ข้อมูลถูกต้อง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เปลี่ยนหน้าไปยังหน้าคำร้อง พร้อมแจ้งเตือนว่าบันทึกข้อมูลสำเร็จ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013960"/>
                  </a:ext>
                </a:extLst>
              </a:tr>
              <a:tr h="8141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TS005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กดบันทึกคำร้อง 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ข้อมูลผิด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อยู่หน้าเดิม 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พร้อมแสดงข้อผิดพลาด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9097910"/>
                  </a:ext>
                </a:extLst>
              </a:tr>
            </a:tbl>
          </a:graphicData>
        </a:graphic>
      </p:graphicFrame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55491DC-40DE-49E8-B090-DDC1BDDF1C35}"/>
              </a:ext>
            </a:extLst>
          </p:cNvPr>
          <p:cNvSpPr txBox="1"/>
          <p:nvPr/>
        </p:nvSpPr>
        <p:spPr>
          <a:xfrm>
            <a:off x="1259632" y="4731990"/>
            <a:ext cx="673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*ระบบคำร้องขอเปลี่ยนอาจารย์ที่ปรึกษาโครงงาน</a:t>
            </a:r>
          </a:p>
        </p:txBody>
      </p:sp>
    </p:spTree>
    <p:extLst>
      <p:ext uri="{BB962C8B-B14F-4D97-AF65-F5344CB8AC3E}">
        <p14:creationId xmlns:p14="http://schemas.microsoft.com/office/powerpoint/2010/main" val="2687234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เครื่องหมายบั้ง 15">
            <a:extLst>
              <a:ext uri="{FF2B5EF4-FFF2-40B4-BE49-F238E27FC236}">
                <a16:creationId xmlns:a16="http://schemas.microsoft.com/office/drawing/2014/main" id="{F6EF8597-0E51-4915-9767-C89548CA25B5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การทดสอบระบบ</a:t>
            </a:r>
          </a:p>
        </p:txBody>
      </p:sp>
      <p:sp>
        <p:nvSpPr>
          <p:cNvPr id="17" name="Arrow: Left 10">
            <a:extLst>
              <a:ext uri="{FF2B5EF4-FFF2-40B4-BE49-F238E27FC236}">
                <a16:creationId xmlns:a16="http://schemas.microsoft.com/office/drawing/2014/main" id="{8E69DAF8-BBC4-48CF-9793-317E88BA034A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26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Arrow: Left 7">
            <a:extLst>
              <a:ext uri="{FF2B5EF4-FFF2-40B4-BE49-F238E27FC236}">
                <a16:creationId xmlns:a16="http://schemas.microsoft.com/office/drawing/2014/main" id="{37A807F5-6A97-4D31-A931-C57DF51081EC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Non-Functional Testing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0" name="วงรี 6">
            <a:extLst>
              <a:ext uri="{FF2B5EF4-FFF2-40B4-BE49-F238E27FC236}">
                <a16:creationId xmlns:a16="http://schemas.microsoft.com/office/drawing/2014/main" id="{A53B228F-9089-4E28-B4B4-FC049C51695A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2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A991D86-84E8-4B56-A8F2-E7EE0E73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67" y="1494826"/>
            <a:ext cx="7899241" cy="4261995"/>
          </a:xfrm>
          <a:prstGeom prst="rect">
            <a:avLst/>
          </a:prstGeom>
        </p:spPr>
      </p:pic>
      <p:pic>
        <p:nvPicPr>
          <p:cNvPr id="2050" name="Picture 2" descr="ผลการค้นหารูปภาพสำหรับ questionnaire">
            <a:extLst>
              <a:ext uri="{FF2B5EF4-FFF2-40B4-BE49-F238E27FC236}">
                <a16:creationId xmlns:a16="http://schemas.microsoft.com/office/drawing/2014/main" id="{B447186C-44F2-47DD-A225-AB385CB8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948287"/>
            <a:ext cx="1072679" cy="11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8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Left 10">
            <a:extLst>
              <a:ext uri="{FF2B5EF4-FFF2-40B4-BE49-F238E27FC236}">
                <a16:creationId xmlns:a16="http://schemas.microsoft.com/office/drawing/2014/main" id="{F275B200-C0E6-4BA3-951C-4590DE81950F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27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เครื่องหมายบั้ง 15">
            <a:extLst>
              <a:ext uri="{FF2B5EF4-FFF2-40B4-BE49-F238E27FC236}">
                <a16:creationId xmlns:a16="http://schemas.microsoft.com/office/drawing/2014/main" id="{E4560308-CFE3-4F02-924D-2C173B2CF09A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</a:p>
        </p:txBody>
      </p:sp>
      <p:graphicFrame>
        <p:nvGraphicFramePr>
          <p:cNvPr id="16" name="ตาราง 15">
            <a:extLst>
              <a:ext uri="{FF2B5EF4-FFF2-40B4-BE49-F238E27FC236}">
                <a16:creationId xmlns:a16="http://schemas.microsoft.com/office/drawing/2014/main" id="{F6D7031B-C5D4-404A-A0A2-8AFFA069A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24353"/>
              </p:ext>
            </p:extLst>
          </p:nvPr>
        </p:nvGraphicFramePr>
        <p:xfrm>
          <a:off x="323528" y="813023"/>
          <a:ext cx="8474124" cy="365252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5865287">
                  <a:extLst>
                    <a:ext uri="{9D8B030D-6E8A-4147-A177-3AD203B41FA5}">
                      <a16:colId xmlns:a16="http://schemas.microsoft.com/office/drawing/2014/main" val="756903561"/>
                    </a:ext>
                  </a:extLst>
                </a:gridCol>
                <a:gridCol w="2608837">
                  <a:extLst>
                    <a:ext uri="{9D8B030D-6E8A-4147-A177-3AD203B41FA5}">
                      <a16:colId xmlns:a16="http://schemas.microsoft.com/office/drawing/2014/main" val="1886919245"/>
                    </a:ext>
                  </a:extLst>
                </a:gridCol>
              </a:tblGrid>
              <a:tr h="2745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การดำเนินงาน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28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ความก้าวหน้า (%)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5992297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r>
                        <a:rPr lang="th-TH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วางแผนและจัดทำข้อเสนอโครงงาน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  <a:endParaRPr lang="en-US" sz="2800" b="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828275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r>
                        <a:rPr lang="th-TH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รวบรวมข้อมูล เว็บไซต์กรณีศึกษาและงานวิจัยที่เกี่ยวข้อง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  <a:endParaRPr lang="en-US" sz="2800" b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48729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r>
                        <a:rPr lang="th-TH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ศึกษาข้อมูล อัลกอริทึมต่าง ๆ และวิธีใช้งานเครื่องมือต่าง ๆที่จะต้องใช้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  <a:endParaRPr lang="en-US" sz="2800" b="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75218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r>
                        <a:rPr lang="th-TH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กำหนดขอบเขตและเป้าหมายของงาน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100</a:t>
                      </a:r>
                      <a:endParaRPr lang="en-US" sz="2800" b="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4864345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r>
                        <a:rPr lang="th-TH" sz="2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วิเคราะห์ระบบและออกแบบระบบ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2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98</a:t>
                      </a:r>
                      <a:endParaRPr lang="en-US" sz="2800" b="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815665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en-US" sz="2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</a:t>
                      </a:r>
                      <a:r>
                        <a:rPr lang="th-TH" sz="2800" b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 พัฒนาส่วนของโปรแกรม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0055" algn="l"/>
                          <a:tab pos="457200" algn="l"/>
                          <a:tab pos="742950" algn="l"/>
                        </a:tabLst>
                      </a:pPr>
                      <a:r>
                        <a:rPr lang="th-TH" sz="2800" b="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96 *</a:t>
                      </a:r>
                      <a:endParaRPr lang="en-US" sz="2800" b="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2967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108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Left 10">
            <a:extLst>
              <a:ext uri="{FF2B5EF4-FFF2-40B4-BE49-F238E27FC236}">
                <a16:creationId xmlns:a16="http://schemas.microsoft.com/office/drawing/2014/main" id="{F275B200-C0E6-4BA3-951C-4590DE81950F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28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เครื่องหมายบั้ง 15">
            <a:extLst>
              <a:ext uri="{FF2B5EF4-FFF2-40B4-BE49-F238E27FC236}">
                <a16:creationId xmlns:a16="http://schemas.microsoft.com/office/drawing/2014/main" id="{E4560308-CFE3-4F02-924D-2C173B2CF09A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24767BB-FDF2-48C1-B814-454382037170}"/>
              </a:ext>
            </a:extLst>
          </p:cNvPr>
          <p:cNvSpPr/>
          <p:nvPr/>
        </p:nvSpPr>
        <p:spPr>
          <a:xfrm>
            <a:off x="1272798" y="1275606"/>
            <a:ext cx="4151079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เข้าสู่ระบบ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499CD0D-F454-4E6E-8D0C-7CA6A42CB31B}"/>
              </a:ext>
            </a:extLst>
          </p:cNvPr>
          <p:cNvSpPr/>
          <p:nvPr/>
        </p:nvSpPr>
        <p:spPr>
          <a:xfrm>
            <a:off x="6431989" y="1275606"/>
            <a:ext cx="1224136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100</a:t>
            </a:r>
            <a:r>
              <a:rPr lang="en-US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%</a:t>
            </a:r>
            <a:endParaRPr lang="th-TH" sz="24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663CD70F-32CF-4F17-B1F1-B79990B4F4B8}"/>
              </a:ext>
            </a:extLst>
          </p:cNvPr>
          <p:cNvSpPr/>
          <p:nvPr/>
        </p:nvSpPr>
        <p:spPr>
          <a:xfrm>
            <a:off x="5666224" y="1334622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332731D-98B4-4A71-BF2B-DFBFEB93787D}"/>
              </a:ext>
            </a:extLst>
          </p:cNvPr>
          <p:cNvSpPr/>
          <p:nvPr/>
        </p:nvSpPr>
        <p:spPr>
          <a:xfrm>
            <a:off x="1259632" y="2191671"/>
            <a:ext cx="4151079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ข่าวสาร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546DF5B-2633-4F26-B970-C65684D2509A}"/>
              </a:ext>
            </a:extLst>
          </p:cNvPr>
          <p:cNvSpPr/>
          <p:nvPr/>
        </p:nvSpPr>
        <p:spPr>
          <a:xfrm>
            <a:off x="6418823" y="2191671"/>
            <a:ext cx="1224136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100</a:t>
            </a:r>
            <a:r>
              <a:rPr lang="en-US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%</a:t>
            </a:r>
            <a:endParaRPr lang="th-TH" sz="24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3B7A4A65-8CC0-486E-AC07-23FC0DE32CE6}"/>
              </a:ext>
            </a:extLst>
          </p:cNvPr>
          <p:cNvSpPr/>
          <p:nvPr/>
        </p:nvSpPr>
        <p:spPr>
          <a:xfrm>
            <a:off x="5653058" y="225068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466BAF-4677-411A-9725-6E45C73F2C4E}"/>
              </a:ext>
            </a:extLst>
          </p:cNvPr>
          <p:cNvSpPr/>
          <p:nvPr/>
        </p:nvSpPr>
        <p:spPr>
          <a:xfrm>
            <a:off x="1259632" y="3107901"/>
            <a:ext cx="4151079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ปฏิทิน</a:t>
            </a: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BE5C6F82-7C57-41AD-BFD2-55FD6604C2E1}"/>
              </a:ext>
            </a:extLst>
          </p:cNvPr>
          <p:cNvSpPr/>
          <p:nvPr/>
        </p:nvSpPr>
        <p:spPr>
          <a:xfrm>
            <a:off x="6418823" y="3107901"/>
            <a:ext cx="1224136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100</a:t>
            </a:r>
            <a:r>
              <a:rPr lang="en-US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%</a:t>
            </a:r>
            <a:endParaRPr lang="th-TH" sz="24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D68B637B-289B-4877-9514-BE6355BF6838}"/>
              </a:ext>
            </a:extLst>
          </p:cNvPr>
          <p:cNvSpPr/>
          <p:nvPr/>
        </p:nvSpPr>
        <p:spPr>
          <a:xfrm>
            <a:off x="5653058" y="316691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163EE3B-54EB-4A7D-9FFA-8DA241B890AD}"/>
              </a:ext>
            </a:extLst>
          </p:cNvPr>
          <p:cNvSpPr/>
          <p:nvPr/>
        </p:nvSpPr>
        <p:spPr>
          <a:xfrm>
            <a:off x="1259632" y="4024131"/>
            <a:ext cx="4151079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ดาวน์โหลดเอกสาร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D07F2DF-2E26-499C-9705-874F770F91E9}"/>
              </a:ext>
            </a:extLst>
          </p:cNvPr>
          <p:cNvSpPr/>
          <p:nvPr/>
        </p:nvSpPr>
        <p:spPr>
          <a:xfrm>
            <a:off x="6418823" y="4024131"/>
            <a:ext cx="1224136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>
                <a:latin typeface="Thai Sans Lite" panose="02000000000000000000" pitchFamily="2" charset="-34"/>
                <a:cs typeface="Thai Sans Lite" panose="02000000000000000000" pitchFamily="2" charset="-34"/>
              </a:rPr>
              <a:t>100</a:t>
            </a:r>
            <a:r>
              <a:rPr lang="en-US" sz="2400">
                <a:latin typeface="Thai Sans Lite" panose="02000000000000000000" pitchFamily="2" charset="-34"/>
                <a:cs typeface="Thai Sans Lite" panose="02000000000000000000" pitchFamily="2" charset="-34"/>
              </a:rPr>
              <a:t>%</a:t>
            </a:r>
            <a:endParaRPr lang="th-TH" sz="24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11875825-574A-457C-829B-DADF572EB01A}"/>
              </a:ext>
            </a:extLst>
          </p:cNvPr>
          <p:cNvSpPr/>
          <p:nvPr/>
        </p:nvSpPr>
        <p:spPr>
          <a:xfrm>
            <a:off x="5653058" y="408314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13532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Left 10">
            <a:extLst>
              <a:ext uri="{FF2B5EF4-FFF2-40B4-BE49-F238E27FC236}">
                <a16:creationId xmlns:a16="http://schemas.microsoft.com/office/drawing/2014/main" id="{F275B200-C0E6-4BA3-951C-4590DE81950F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29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เครื่องหมายบั้ง 15">
            <a:extLst>
              <a:ext uri="{FF2B5EF4-FFF2-40B4-BE49-F238E27FC236}">
                <a16:creationId xmlns:a16="http://schemas.microsoft.com/office/drawing/2014/main" id="{E4560308-CFE3-4F02-924D-2C173B2CF09A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24767BB-FDF2-48C1-B814-454382037170}"/>
              </a:ext>
            </a:extLst>
          </p:cNvPr>
          <p:cNvSpPr/>
          <p:nvPr/>
        </p:nvSpPr>
        <p:spPr>
          <a:xfrm>
            <a:off x="1272798" y="1275606"/>
            <a:ext cx="4151079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แก้ไขข้อมูลโครงงาน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499CD0D-F454-4E6E-8D0C-7CA6A42CB31B}"/>
              </a:ext>
            </a:extLst>
          </p:cNvPr>
          <p:cNvSpPr/>
          <p:nvPr/>
        </p:nvSpPr>
        <p:spPr>
          <a:xfrm>
            <a:off x="6431989" y="1275606"/>
            <a:ext cx="1224136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100%</a:t>
            </a:r>
            <a:endParaRPr lang="th-TH" sz="2400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663CD70F-32CF-4F17-B1F1-B79990B4F4B8}"/>
              </a:ext>
            </a:extLst>
          </p:cNvPr>
          <p:cNvSpPr/>
          <p:nvPr/>
        </p:nvSpPr>
        <p:spPr>
          <a:xfrm>
            <a:off x="5666224" y="1334622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332731D-98B4-4A71-BF2B-DFBFEB93787D}"/>
              </a:ext>
            </a:extLst>
          </p:cNvPr>
          <p:cNvSpPr/>
          <p:nvPr/>
        </p:nvSpPr>
        <p:spPr>
          <a:xfrm>
            <a:off x="1259632" y="2191671"/>
            <a:ext cx="4151079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อัพโหลดเอกสารโครงงาน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546DF5B-2633-4F26-B970-C65684D2509A}"/>
              </a:ext>
            </a:extLst>
          </p:cNvPr>
          <p:cNvSpPr/>
          <p:nvPr/>
        </p:nvSpPr>
        <p:spPr>
          <a:xfrm>
            <a:off x="6418823" y="2191671"/>
            <a:ext cx="1224136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90%</a:t>
            </a:r>
            <a:endParaRPr lang="th-TH" sz="2400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3B7A4A65-8CC0-486E-AC07-23FC0DE32CE6}"/>
              </a:ext>
            </a:extLst>
          </p:cNvPr>
          <p:cNvSpPr/>
          <p:nvPr/>
        </p:nvSpPr>
        <p:spPr>
          <a:xfrm>
            <a:off x="5653058" y="225068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466BAF-4677-411A-9725-6E45C73F2C4E}"/>
              </a:ext>
            </a:extLst>
          </p:cNvPr>
          <p:cNvSpPr/>
          <p:nvPr/>
        </p:nvSpPr>
        <p:spPr>
          <a:xfrm>
            <a:off x="1259632" y="3107901"/>
            <a:ext cx="4151079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แจ้งเปลี่ยนหัวข้อโครงงาน</a:t>
            </a: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BE5C6F82-7C57-41AD-BFD2-55FD6604C2E1}"/>
              </a:ext>
            </a:extLst>
          </p:cNvPr>
          <p:cNvSpPr/>
          <p:nvPr/>
        </p:nvSpPr>
        <p:spPr>
          <a:xfrm>
            <a:off x="6418823" y="3107901"/>
            <a:ext cx="1224136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100%</a:t>
            </a:r>
            <a:endParaRPr lang="th-TH" sz="2400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D68B637B-289B-4877-9514-BE6355BF6838}"/>
              </a:ext>
            </a:extLst>
          </p:cNvPr>
          <p:cNvSpPr/>
          <p:nvPr/>
        </p:nvSpPr>
        <p:spPr>
          <a:xfrm>
            <a:off x="5653058" y="316691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163EE3B-54EB-4A7D-9FFA-8DA241B890AD}"/>
              </a:ext>
            </a:extLst>
          </p:cNvPr>
          <p:cNvSpPr/>
          <p:nvPr/>
        </p:nvSpPr>
        <p:spPr>
          <a:xfrm>
            <a:off x="1259632" y="4024131"/>
            <a:ext cx="4151079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สืบค้นข้อมูลโครงงาน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D07F2DF-2E26-499C-9705-874F770F91E9}"/>
              </a:ext>
            </a:extLst>
          </p:cNvPr>
          <p:cNvSpPr/>
          <p:nvPr/>
        </p:nvSpPr>
        <p:spPr>
          <a:xfrm>
            <a:off x="6418823" y="4024131"/>
            <a:ext cx="1224136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90%</a:t>
            </a:r>
            <a:endParaRPr lang="th-TH" sz="2400" dirty="0">
              <a:solidFill>
                <a:schemeClr val="accent6">
                  <a:lumMod val="75000"/>
                </a:schemeClr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11875825-574A-457C-829B-DADF572EB01A}"/>
              </a:ext>
            </a:extLst>
          </p:cNvPr>
          <p:cNvSpPr/>
          <p:nvPr/>
        </p:nvSpPr>
        <p:spPr>
          <a:xfrm>
            <a:off x="5653058" y="408314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323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หลักการและเหตุผล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CAD27F03-AAFF-49F3-A9AA-00DAFE7A024F}"/>
              </a:ext>
            </a:extLst>
          </p:cNvPr>
          <p:cNvSpPr/>
          <p:nvPr/>
        </p:nvSpPr>
        <p:spPr>
          <a:xfrm>
            <a:off x="395536" y="880982"/>
            <a:ext cx="8352928" cy="943408"/>
          </a:xfrm>
          <a:prstGeom prst="rect">
            <a:avLst/>
          </a:prstGeom>
          <a:ln>
            <a:solidFill>
              <a:srgbClr val="08AE9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ภาควิชาวิทยาการคอมพิวเตอร์ได้จัดทำเว็บไซต์รวบรวมโครงงานคอมพิวเตอร์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4E68D843-92F4-4C00-8A0B-BF97C04A3542}"/>
              </a:ext>
            </a:extLst>
          </p:cNvPr>
          <p:cNvSpPr/>
          <p:nvPr/>
        </p:nvSpPr>
        <p:spPr>
          <a:xfrm>
            <a:off x="1702314" y="2385804"/>
            <a:ext cx="6182054" cy="765384"/>
          </a:xfrm>
          <a:prstGeom prst="rect">
            <a:avLst/>
          </a:prstGeom>
          <a:ln>
            <a:solidFill>
              <a:srgbClr val="08AE9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สืบค้นและเป็นแนวทางในการพัฒนาโครงงานแก่รุ่นน้อง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D72E748-E04D-4A76-A5B5-61769BEA1DE8}"/>
              </a:ext>
            </a:extLst>
          </p:cNvPr>
          <p:cNvSpPr txBox="1"/>
          <p:nvPr/>
        </p:nvSpPr>
        <p:spPr>
          <a:xfrm>
            <a:off x="4588754" y="1871136"/>
            <a:ext cx="59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เพื่อ</a:t>
            </a:r>
            <a:endParaRPr lang="en-US" sz="2400" b="1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8" name="ลูกศรเชื่อมต่อแบบตรง 7">
            <a:extLst>
              <a:ext uri="{FF2B5EF4-FFF2-40B4-BE49-F238E27FC236}">
                <a16:creationId xmlns:a16="http://schemas.microsoft.com/office/drawing/2014/main" id="{C537B6D9-1D2C-48CE-8BB4-26D91294A3BA}"/>
              </a:ext>
            </a:extLst>
          </p:cNvPr>
          <p:cNvCxnSpPr>
            <a:cxnSpLocks/>
          </p:cNvCxnSpPr>
          <p:nvPr/>
        </p:nvCxnSpPr>
        <p:spPr>
          <a:xfrm>
            <a:off x="4555247" y="1824390"/>
            <a:ext cx="0" cy="555159"/>
          </a:xfrm>
          <a:prstGeom prst="straightConnector1">
            <a:avLst/>
          </a:prstGeom>
          <a:ln>
            <a:solidFill>
              <a:srgbClr val="08AE9E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1B0E40D6-292D-4F32-B3EB-0311711AC34D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564633" y="3147814"/>
            <a:ext cx="7367" cy="576064"/>
          </a:xfrm>
          <a:prstGeom prst="straightConnector1">
            <a:avLst/>
          </a:prstGeom>
          <a:ln>
            <a:solidFill>
              <a:srgbClr val="08AE9E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20DFAFE6-82F6-42D1-A918-733BE1836863}"/>
              </a:ext>
            </a:extLst>
          </p:cNvPr>
          <p:cNvCxnSpPr>
            <a:cxnSpLocks/>
          </p:cNvCxnSpPr>
          <p:nvPr/>
        </p:nvCxnSpPr>
        <p:spPr>
          <a:xfrm flipH="1">
            <a:off x="4567898" y="489262"/>
            <a:ext cx="7367" cy="386744"/>
          </a:xfrm>
          <a:prstGeom prst="straightConnector1">
            <a:avLst/>
          </a:prstGeom>
          <a:ln>
            <a:solidFill>
              <a:srgbClr val="08AE9E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B1338B54-7322-49E9-AEDE-2C9249A2BD8F}"/>
              </a:ext>
            </a:extLst>
          </p:cNvPr>
          <p:cNvSpPr/>
          <p:nvPr/>
        </p:nvSpPr>
        <p:spPr>
          <a:xfrm>
            <a:off x="3427871" y="3723878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ปัญหา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9" name="แผนผังลำดับงาน: ตัวเชื่อมไปหน้าอื่น 28">
            <a:extLst>
              <a:ext uri="{FF2B5EF4-FFF2-40B4-BE49-F238E27FC236}">
                <a16:creationId xmlns:a16="http://schemas.microsoft.com/office/drawing/2014/main" id="{BF42A268-7A5E-4B43-9AC7-746F61CAC897}"/>
              </a:ext>
            </a:extLst>
          </p:cNvPr>
          <p:cNvSpPr/>
          <p:nvPr/>
        </p:nvSpPr>
        <p:spPr>
          <a:xfrm>
            <a:off x="4463460" y="156167"/>
            <a:ext cx="231820" cy="326801"/>
          </a:xfrm>
          <a:prstGeom prst="flowChartOffpageConnector">
            <a:avLst/>
          </a:prstGeom>
          <a:ln>
            <a:solidFill>
              <a:srgbClr val="08AE9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0">
            <a:extLst>
              <a:ext uri="{FF2B5EF4-FFF2-40B4-BE49-F238E27FC236}">
                <a16:creationId xmlns:a16="http://schemas.microsoft.com/office/drawing/2014/main" id="{93D8FE8B-E0BF-4FEE-A756-E3F28419532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83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Left 10">
            <a:extLst>
              <a:ext uri="{FF2B5EF4-FFF2-40B4-BE49-F238E27FC236}">
                <a16:creationId xmlns:a16="http://schemas.microsoft.com/office/drawing/2014/main" id="{F275B200-C0E6-4BA3-951C-4590DE81950F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30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เครื่องหมายบั้ง 15">
            <a:extLst>
              <a:ext uri="{FF2B5EF4-FFF2-40B4-BE49-F238E27FC236}">
                <a16:creationId xmlns:a16="http://schemas.microsoft.com/office/drawing/2014/main" id="{E4560308-CFE3-4F02-924D-2C173B2CF09A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24767BB-FDF2-48C1-B814-454382037170}"/>
              </a:ext>
            </a:extLst>
          </p:cNvPr>
          <p:cNvSpPr/>
          <p:nvPr/>
        </p:nvSpPr>
        <p:spPr>
          <a:xfrm>
            <a:off x="1272798" y="1275606"/>
            <a:ext cx="4151079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ประเภทโครงงาน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499CD0D-F454-4E6E-8D0C-7CA6A42CB31B}"/>
              </a:ext>
            </a:extLst>
          </p:cNvPr>
          <p:cNvSpPr/>
          <p:nvPr/>
        </p:nvSpPr>
        <p:spPr>
          <a:xfrm>
            <a:off x="6431989" y="1275606"/>
            <a:ext cx="1224136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100</a:t>
            </a:r>
            <a:r>
              <a:rPr lang="en-US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%</a:t>
            </a:r>
            <a:endParaRPr lang="th-TH" sz="24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663CD70F-32CF-4F17-B1F1-B79990B4F4B8}"/>
              </a:ext>
            </a:extLst>
          </p:cNvPr>
          <p:cNvSpPr/>
          <p:nvPr/>
        </p:nvSpPr>
        <p:spPr>
          <a:xfrm>
            <a:off x="5666224" y="1334622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332731D-98B4-4A71-BF2B-DFBFEB93787D}"/>
              </a:ext>
            </a:extLst>
          </p:cNvPr>
          <p:cNvSpPr/>
          <p:nvPr/>
        </p:nvSpPr>
        <p:spPr>
          <a:xfrm>
            <a:off x="1259632" y="2191671"/>
            <a:ext cx="4151079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นำเข้ารายชื่อนักศึกษา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546DF5B-2633-4F26-B970-C65684D2509A}"/>
              </a:ext>
            </a:extLst>
          </p:cNvPr>
          <p:cNvSpPr/>
          <p:nvPr/>
        </p:nvSpPr>
        <p:spPr>
          <a:xfrm>
            <a:off x="6418823" y="2191671"/>
            <a:ext cx="1224136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100%</a:t>
            </a:r>
            <a:endParaRPr lang="th-TH" sz="2400" dirty="0">
              <a:solidFill>
                <a:srgbClr val="FF0000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3B7A4A65-8CC0-486E-AC07-23FC0DE32CE6}"/>
              </a:ext>
            </a:extLst>
          </p:cNvPr>
          <p:cNvSpPr/>
          <p:nvPr/>
        </p:nvSpPr>
        <p:spPr>
          <a:xfrm>
            <a:off x="5653058" y="225068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466BAF-4677-411A-9725-6E45C73F2C4E}"/>
              </a:ext>
            </a:extLst>
          </p:cNvPr>
          <p:cNvSpPr/>
          <p:nvPr/>
        </p:nvSpPr>
        <p:spPr>
          <a:xfrm>
            <a:off x="1259632" y="3107901"/>
            <a:ext cx="4151079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ร้องขอเป็นที่ปรึกษา</a:t>
            </a: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BE5C6F82-7C57-41AD-BFD2-55FD6604C2E1}"/>
              </a:ext>
            </a:extLst>
          </p:cNvPr>
          <p:cNvSpPr/>
          <p:nvPr/>
        </p:nvSpPr>
        <p:spPr>
          <a:xfrm>
            <a:off x="6418823" y="3107901"/>
            <a:ext cx="1224136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80%</a:t>
            </a:r>
            <a:endParaRPr lang="th-TH" sz="2400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D68B637B-289B-4877-9514-BE6355BF6838}"/>
              </a:ext>
            </a:extLst>
          </p:cNvPr>
          <p:cNvSpPr/>
          <p:nvPr/>
        </p:nvSpPr>
        <p:spPr>
          <a:xfrm>
            <a:off x="5653058" y="316691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163EE3B-54EB-4A7D-9FFA-8DA241B890AD}"/>
              </a:ext>
            </a:extLst>
          </p:cNvPr>
          <p:cNvSpPr/>
          <p:nvPr/>
        </p:nvSpPr>
        <p:spPr>
          <a:xfrm>
            <a:off x="1259632" y="4024131"/>
            <a:ext cx="4151079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จัดกลุ่มสอบ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D07F2DF-2E26-499C-9705-874F770F91E9}"/>
              </a:ext>
            </a:extLst>
          </p:cNvPr>
          <p:cNvSpPr/>
          <p:nvPr/>
        </p:nvSpPr>
        <p:spPr>
          <a:xfrm>
            <a:off x="6418823" y="4024131"/>
            <a:ext cx="1224136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90%</a:t>
            </a:r>
            <a:endParaRPr lang="th-TH" sz="2400" dirty="0">
              <a:solidFill>
                <a:srgbClr val="FF0000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11875825-574A-457C-829B-DADF572EB01A}"/>
              </a:ext>
            </a:extLst>
          </p:cNvPr>
          <p:cNvSpPr/>
          <p:nvPr/>
        </p:nvSpPr>
        <p:spPr>
          <a:xfrm>
            <a:off x="5653058" y="408314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5965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Left 10">
            <a:extLst>
              <a:ext uri="{FF2B5EF4-FFF2-40B4-BE49-F238E27FC236}">
                <a16:creationId xmlns:a16="http://schemas.microsoft.com/office/drawing/2014/main" id="{F275B200-C0E6-4BA3-951C-4590DE81950F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31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เครื่องหมายบั้ง 15">
            <a:extLst>
              <a:ext uri="{FF2B5EF4-FFF2-40B4-BE49-F238E27FC236}">
                <a16:creationId xmlns:a16="http://schemas.microsoft.com/office/drawing/2014/main" id="{E4560308-CFE3-4F02-924D-2C173B2CF09A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24767BB-FDF2-48C1-B814-454382037170}"/>
              </a:ext>
            </a:extLst>
          </p:cNvPr>
          <p:cNvSpPr/>
          <p:nvPr/>
        </p:nvSpPr>
        <p:spPr>
          <a:xfrm>
            <a:off x="1272798" y="1275606"/>
            <a:ext cx="4151079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รันหมายเลขโครงงาน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499CD0D-F454-4E6E-8D0C-7CA6A42CB31B}"/>
              </a:ext>
            </a:extLst>
          </p:cNvPr>
          <p:cNvSpPr/>
          <p:nvPr/>
        </p:nvSpPr>
        <p:spPr>
          <a:xfrm>
            <a:off x="6431989" y="1275606"/>
            <a:ext cx="1224136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90%</a:t>
            </a:r>
            <a:endParaRPr lang="th-TH" sz="2400" dirty="0">
              <a:solidFill>
                <a:srgbClr val="FF0000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663CD70F-32CF-4F17-B1F1-B79990B4F4B8}"/>
              </a:ext>
            </a:extLst>
          </p:cNvPr>
          <p:cNvSpPr/>
          <p:nvPr/>
        </p:nvSpPr>
        <p:spPr>
          <a:xfrm>
            <a:off x="5666224" y="1334622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332731D-98B4-4A71-BF2B-DFBFEB93787D}"/>
              </a:ext>
            </a:extLst>
          </p:cNvPr>
          <p:cNvSpPr/>
          <p:nvPr/>
        </p:nvSpPr>
        <p:spPr>
          <a:xfrm>
            <a:off x="1259632" y="2191671"/>
            <a:ext cx="4151079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ออกรายงาน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546DF5B-2633-4F26-B970-C65684D2509A}"/>
              </a:ext>
            </a:extLst>
          </p:cNvPr>
          <p:cNvSpPr/>
          <p:nvPr/>
        </p:nvSpPr>
        <p:spPr>
          <a:xfrm>
            <a:off x="6418823" y="2191671"/>
            <a:ext cx="1224136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80</a:t>
            </a:r>
            <a:r>
              <a:rPr lang="en-US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%</a:t>
            </a:r>
            <a:endParaRPr lang="th-TH" sz="2400" dirty="0">
              <a:solidFill>
                <a:srgbClr val="FF0000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3B7A4A65-8CC0-486E-AC07-23FC0DE32CE6}"/>
              </a:ext>
            </a:extLst>
          </p:cNvPr>
          <p:cNvSpPr/>
          <p:nvPr/>
        </p:nvSpPr>
        <p:spPr>
          <a:xfrm>
            <a:off x="5653058" y="225068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466BAF-4677-411A-9725-6E45C73F2C4E}"/>
              </a:ext>
            </a:extLst>
          </p:cNvPr>
          <p:cNvSpPr/>
          <p:nvPr/>
        </p:nvSpPr>
        <p:spPr>
          <a:xfrm>
            <a:off x="1259632" y="3107901"/>
            <a:ext cx="4151079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กลุ่มที่ยังไม่ส่งเอกสารโครงงาน</a:t>
            </a: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BE5C6F82-7C57-41AD-BFD2-55FD6604C2E1}"/>
              </a:ext>
            </a:extLst>
          </p:cNvPr>
          <p:cNvSpPr/>
          <p:nvPr/>
        </p:nvSpPr>
        <p:spPr>
          <a:xfrm>
            <a:off x="6418823" y="3107901"/>
            <a:ext cx="1224136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90%</a:t>
            </a:r>
            <a:endParaRPr lang="th-TH" sz="2400" dirty="0">
              <a:solidFill>
                <a:srgbClr val="FF0000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D68B637B-289B-4877-9514-BE6355BF6838}"/>
              </a:ext>
            </a:extLst>
          </p:cNvPr>
          <p:cNvSpPr/>
          <p:nvPr/>
        </p:nvSpPr>
        <p:spPr>
          <a:xfrm>
            <a:off x="5653058" y="316691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163EE3B-54EB-4A7D-9FFA-8DA241B890AD}"/>
              </a:ext>
            </a:extLst>
          </p:cNvPr>
          <p:cNvSpPr/>
          <p:nvPr/>
        </p:nvSpPr>
        <p:spPr>
          <a:xfrm>
            <a:off x="1259632" y="4024131"/>
            <a:ext cx="4151079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ดูนักศึกษาที่ยังไม่มีที่ปรึกษา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D07F2DF-2E26-499C-9705-874F770F91E9}"/>
              </a:ext>
            </a:extLst>
          </p:cNvPr>
          <p:cNvSpPr/>
          <p:nvPr/>
        </p:nvSpPr>
        <p:spPr>
          <a:xfrm>
            <a:off x="6418823" y="4024131"/>
            <a:ext cx="1224136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100</a:t>
            </a:r>
            <a:r>
              <a:rPr lang="en-US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%</a:t>
            </a:r>
            <a:endParaRPr lang="th-TH" sz="2400" dirty="0">
              <a:solidFill>
                <a:srgbClr val="FF0000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11875825-574A-457C-829B-DADF572EB01A}"/>
              </a:ext>
            </a:extLst>
          </p:cNvPr>
          <p:cNvSpPr/>
          <p:nvPr/>
        </p:nvSpPr>
        <p:spPr>
          <a:xfrm>
            <a:off x="5653058" y="408314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9859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Left 10">
            <a:extLst>
              <a:ext uri="{FF2B5EF4-FFF2-40B4-BE49-F238E27FC236}">
                <a16:creationId xmlns:a16="http://schemas.microsoft.com/office/drawing/2014/main" id="{F275B200-C0E6-4BA3-951C-4590DE81950F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32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เครื่องหมายบั้ง 15">
            <a:extLst>
              <a:ext uri="{FF2B5EF4-FFF2-40B4-BE49-F238E27FC236}">
                <a16:creationId xmlns:a16="http://schemas.microsoft.com/office/drawing/2014/main" id="{E4560308-CFE3-4F02-924D-2C173B2CF09A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24767BB-FDF2-48C1-B814-454382037170}"/>
              </a:ext>
            </a:extLst>
          </p:cNvPr>
          <p:cNvSpPr/>
          <p:nvPr/>
        </p:nvSpPr>
        <p:spPr>
          <a:xfrm>
            <a:off x="1272798" y="1275606"/>
            <a:ext cx="4151079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ประกาศรับนักศึกษาเป็นที่ปรึกษา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499CD0D-F454-4E6E-8D0C-7CA6A42CB31B}"/>
              </a:ext>
            </a:extLst>
          </p:cNvPr>
          <p:cNvSpPr/>
          <p:nvPr/>
        </p:nvSpPr>
        <p:spPr>
          <a:xfrm>
            <a:off x="6431989" y="1275606"/>
            <a:ext cx="1224136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100%</a:t>
            </a:r>
            <a:endParaRPr lang="th-TH" sz="2400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663CD70F-32CF-4F17-B1F1-B79990B4F4B8}"/>
              </a:ext>
            </a:extLst>
          </p:cNvPr>
          <p:cNvSpPr/>
          <p:nvPr/>
        </p:nvSpPr>
        <p:spPr>
          <a:xfrm>
            <a:off x="5666224" y="1334622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332731D-98B4-4A71-BF2B-DFBFEB93787D}"/>
              </a:ext>
            </a:extLst>
          </p:cNvPr>
          <p:cNvSpPr/>
          <p:nvPr/>
        </p:nvSpPr>
        <p:spPr>
          <a:xfrm>
            <a:off x="1259632" y="2191671"/>
            <a:ext cx="4151079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ดูสถานะที่ปรึกษา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546DF5B-2633-4F26-B970-C65684D2509A}"/>
              </a:ext>
            </a:extLst>
          </p:cNvPr>
          <p:cNvSpPr/>
          <p:nvPr/>
        </p:nvSpPr>
        <p:spPr>
          <a:xfrm>
            <a:off x="6418823" y="2191671"/>
            <a:ext cx="1224136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100%</a:t>
            </a:r>
            <a:endParaRPr lang="th-TH" sz="2400" dirty="0">
              <a:solidFill>
                <a:srgbClr val="FF0000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3B7A4A65-8CC0-486E-AC07-23FC0DE32CE6}"/>
              </a:ext>
            </a:extLst>
          </p:cNvPr>
          <p:cNvSpPr/>
          <p:nvPr/>
        </p:nvSpPr>
        <p:spPr>
          <a:xfrm>
            <a:off x="5653058" y="225068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466BAF-4677-411A-9725-6E45C73F2C4E}"/>
              </a:ext>
            </a:extLst>
          </p:cNvPr>
          <p:cNvSpPr/>
          <p:nvPr/>
        </p:nvSpPr>
        <p:spPr>
          <a:xfrm>
            <a:off x="1259632" y="3107901"/>
            <a:ext cx="4151079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ดูคณะกรรมการสอบ</a:t>
            </a: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BE5C6F82-7C57-41AD-BFD2-55FD6604C2E1}"/>
              </a:ext>
            </a:extLst>
          </p:cNvPr>
          <p:cNvSpPr/>
          <p:nvPr/>
        </p:nvSpPr>
        <p:spPr>
          <a:xfrm>
            <a:off x="6418823" y="3107901"/>
            <a:ext cx="1224136" cy="523220"/>
          </a:xfrm>
          <a:prstGeom prst="rect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100</a:t>
            </a:r>
            <a:r>
              <a:rPr lang="en-US" sz="2400" dirty="0">
                <a:solidFill>
                  <a:srgbClr val="FF0000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%</a:t>
            </a:r>
            <a:endParaRPr lang="th-TH" sz="2400" dirty="0">
              <a:solidFill>
                <a:srgbClr val="FF0000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D68B637B-289B-4877-9514-BE6355BF6838}"/>
              </a:ext>
            </a:extLst>
          </p:cNvPr>
          <p:cNvSpPr/>
          <p:nvPr/>
        </p:nvSpPr>
        <p:spPr>
          <a:xfrm>
            <a:off x="5653058" y="316691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163EE3B-54EB-4A7D-9FFA-8DA241B890AD}"/>
              </a:ext>
            </a:extLst>
          </p:cNvPr>
          <p:cNvSpPr/>
          <p:nvPr/>
        </p:nvSpPr>
        <p:spPr>
          <a:xfrm>
            <a:off x="1259632" y="4024131"/>
            <a:ext cx="4151079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ดูคำร้องขอเป็นที่ปรึกษา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D07F2DF-2E26-499C-9705-874F770F91E9}"/>
              </a:ext>
            </a:extLst>
          </p:cNvPr>
          <p:cNvSpPr/>
          <p:nvPr/>
        </p:nvSpPr>
        <p:spPr>
          <a:xfrm>
            <a:off x="6418823" y="4024131"/>
            <a:ext cx="1224136" cy="52322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100%</a:t>
            </a:r>
            <a:endParaRPr lang="th-TH" sz="2400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11875825-574A-457C-829B-DADF572EB01A}"/>
              </a:ext>
            </a:extLst>
          </p:cNvPr>
          <p:cNvSpPr/>
          <p:nvPr/>
        </p:nvSpPr>
        <p:spPr>
          <a:xfrm>
            <a:off x="5653058" y="408314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5741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Left 10">
            <a:extLst>
              <a:ext uri="{FF2B5EF4-FFF2-40B4-BE49-F238E27FC236}">
                <a16:creationId xmlns:a16="http://schemas.microsoft.com/office/drawing/2014/main" id="{F275B200-C0E6-4BA3-951C-4590DE81950F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33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เครื่องหมายบั้ง 15">
            <a:extLst>
              <a:ext uri="{FF2B5EF4-FFF2-40B4-BE49-F238E27FC236}">
                <a16:creationId xmlns:a16="http://schemas.microsoft.com/office/drawing/2014/main" id="{E4560308-CFE3-4F02-924D-2C173B2CF09A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24767BB-FDF2-48C1-B814-454382037170}"/>
              </a:ext>
            </a:extLst>
          </p:cNvPr>
          <p:cNvSpPr/>
          <p:nvPr/>
        </p:nvSpPr>
        <p:spPr>
          <a:xfrm>
            <a:off x="1272798" y="1275606"/>
            <a:ext cx="4151079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แจ้งขอเปลี่ยนอาจารย์ที่ปรึกษา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499CD0D-F454-4E6E-8D0C-7CA6A42CB31B}"/>
              </a:ext>
            </a:extLst>
          </p:cNvPr>
          <p:cNvSpPr/>
          <p:nvPr/>
        </p:nvSpPr>
        <p:spPr>
          <a:xfrm>
            <a:off x="6431989" y="1275606"/>
            <a:ext cx="1224136" cy="523220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90%</a:t>
            </a:r>
            <a:endParaRPr lang="th-TH" sz="2400" dirty="0">
              <a:solidFill>
                <a:schemeClr val="accent6">
                  <a:lumMod val="75000"/>
                </a:schemeClr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663CD70F-32CF-4F17-B1F1-B79990B4F4B8}"/>
              </a:ext>
            </a:extLst>
          </p:cNvPr>
          <p:cNvSpPr/>
          <p:nvPr/>
        </p:nvSpPr>
        <p:spPr>
          <a:xfrm>
            <a:off x="5666224" y="1334622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332731D-98B4-4A71-BF2B-DFBFEB93787D}"/>
              </a:ext>
            </a:extLst>
          </p:cNvPr>
          <p:cNvSpPr/>
          <p:nvPr/>
        </p:nvSpPr>
        <p:spPr>
          <a:xfrm>
            <a:off x="1259632" y="2191671"/>
            <a:ext cx="4151079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ดูสถานะคำร้อง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546DF5B-2633-4F26-B970-C65684D2509A}"/>
              </a:ext>
            </a:extLst>
          </p:cNvPr>
          <p:cNvSpPr/>
          <p:nvPr/>
        </p:nvSpPr>
        <p:spPr>
          <a:xfrm>
            <a:off x="6418823" y="2191671"/>
            <a:ext cx="1224136" cy="5232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100%</a:t>
            </a:r>
            <a:endParaRPr lang="th-TH" sz="2400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3B7A4A65-8CC0-486E-AC07-23FC0DE32CE6}"/>
              </a:ext>
            </a:extLst>
          </p:cNvPr>
          <p:cNvSpPr/>
          <p:nvPr/>
        </p:nvSpPr>
        <p:spPr>
          <a:xfrm>
            <a:off x="5653058" y="2250687"/>
            <a:ext cx="523417" cy="40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sz="16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769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แผนภูมิ 7">
            <a:extLst>
              <a:ext uri="{FF2B5EF4-FFF2-40B4-BE49-F238E27FC236}">
                <a16:creationId xmlns:a16="http://schemas.microsoft.com/office/drawing/2014/main" id="{6D8EECE6-E253-4D41-A7F6-45E878CFEE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556322"/>
              </p:ext>
            </p:extLst>
          </p:nvPr>
        </p:nvGraphicFramePr>
        <p:xfrm>
          <a:off x="1475656" y="855140"/>
          <a:ext cx="6336704" cy="4288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Arrow: Left 10">
            <a:extLst>
              <a:ext uri="{FF2B5EF4-FFF2-40B4-BE49-F238E27FC236}">
                <a16:creationId xmlns:a16="http://schemas.microsoft.com/office/drawing/2014/main" id="{B88F806B-FE39-4201-9686-0C90838E6A31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34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เครื่องหมายบั้ง 15">
            <a:extLst>
              <a:ext uri="{FF2B5EF4-FFF2-40B4-BE49-F238E27FC236}">
                <a16:creationId xmlns:a16="http://schemas.microsoft.com/office/drawing/2014/main" id="{D7F2CD08-54E6-4C2E-BDF8-709415BEFD6F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1061103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ปัญหาอุปสรรค </a:t>
            </a:r>
          </a:p>
        </p:txBody>
      </p:sp>
      <p:sp>
        <p:nvSpPr>
          <p:cNvPr id="29" name="Arrow: Left 6">
            <a:extLst>
              <a:ext uri="{FF2B5EF4-FFF2-40B4-BE49-F238E27FC236}">
                <a16:creationId xmlns:a16="http://schemas.microsoft.com/office/drawing/2014/main" id="{324CE287-2103-4795-88EB-2DF6680A9F01}"/>
              </a:ext>
            </a:extLst>
          </p:cNvPr>
          <p:cNvSpPr/>
          <p:nvPr/>
        </p:nvSpPr>
        <p:spPr>
          <a:xfrm>
            <a:off x="327415" y="3157070"/>
            <a:ext cx="8568952" cy="926848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แนวทางในการแก้ไข :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ออกแบบเมนูใหม่ให้มีความยืดหยุ่น และปรับแก้ส่วนที่เป็นเงื่อนไขให้ไปอยู่ที่ส่วนอื่นแทน</a:t>
            </a:r>
          </a:p>
        </p:txBody>
      </p:sp>
      <p:sp>
        <p:nvSpPr>
          <p:cNvPr id="12" name="Arrow: Left 6">
            <a:extLst>
              <a:ext uri="{FF2B5EF4-FFF2-40B4-BE49-F238E27FC236}">
                <a16:creationId xmlns:a16="http://schemas.microsoft.com/office/drawing/2014/main" id="{A2BFA099-B18A-4128-96B3-517AF942597A}"/>
              </a:ext>
            </a:extLst>
          </p:cNvPr>
          <p:cNvSpPr/>
          <p:nvPr/>
        </p:nvSpPr>
        <p:spPr>
          <a:xfrm>
            <a:off x="287524" y="1500886"/>
            <a:ext cx="8568952" cy="926848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 1 :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ไม่สามารถใช้การสร้างเมนูแบบอัตโนมัติร่วมกับกลุ่มอื่น ๆ ในระบบงาน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E-Office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 เนื่องจากความซับซ้อนของเงื่อนไขภายในเมนู ซึ่งส่งผลให้ระบบไม่มีความยืดหยุ่นเท่าที่ควร</a:t>
            </a:r>
          </a:p>
        </p:txBody>
      </p:sp>
      <p:sp>
        <p:nvSpPr>
          <p:cNvPr id="7" name="Arrow: Left 10">
            <a:extLst>
              <a:ext uri="{FF2B5EF4-FFF2-40B4-BE49-F238E27FC236}">
                <a16:creationId xmlns:a16="http://schemas.microsoft.com/office/drawing/2014/main" id="{6E6906A0-4089-46C1-902D-4D7AC0B33770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35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8438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ปัญหาอุปสรรค </a:t>
            </a:r>
          </a:p>
        </p:txBody>
      </p:sp>
      <p:sp>
        <p:nvSpPr>
          <p:cNvPr id="29" name="Arrow: Left 6">
            <a:extLst>
              <a:ext uri="{FF2B5EF4-FFF2-40B4-BE49-F238E27FC236}">
                <a16:creationId xmlns:a16="http://schemas.microsoft.com/office/drawing/2014/main" id="{324CE287-2103-4795-88EB-2DF6680A9F01}"/>
              </a:ext>
            </a:extLst>
          </p:cNvPr>
          <p:cNvSpPr/>
          <p:nvPr/>
        </p:nvSpPr>
        <p:spPr>
          <a:xfrm>
            <a:off x="327415" y="3157070"/>
            <a:ext cx="8568952" cy="926848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แนวทางในการแก้ไข :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ปรับแก้ฐานข้อมูลให้รองรับ</a:t>
            </a:r>
          </a:p>
        </p:txBody>
      </p:sp>
      <p:sp>
        <p:nvSpPr>
          <p:cNvPr id="12" name="Arrow: Left 6">
            <a:extLst>
              <a:ext uri="{FF2B5EF4-FFF2-40B4-BE49-F238E27FC236}">
                <a16:creationId xmlns:a16="http://schemas.microsoft.com/office/drawing/2014/main" id="{A2BFA099-B18A-4128-96B3-517AF942597A}"/>
              </a:ext>
            </a:extLst>
          </p:cNvPr>
          <p:cNvSpPr/>
          <p:nvPr/>
        </p:nvSpPr>
        <p:spPr>
          <a:xfrm>
            <a:off x="287524" y="1500886"/>
            <a:ext cx="8568952" cy="926848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 2 :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การแสดงกลุ่มที่ยังไม่ส่งเอกสารโครงงาน ในปัจจุบันยังไม่สามารถทำได้ เนื่องจากโครงงานไม่ได้แยกตามรายวิชา ทำให้ไม่ทราบว่าปัจจุบันต้องส่งเอกสารประเภทไหนบ้าง</a:t>
            </a:r>
          </a:p>
        </p:txBody>
      </p:sp>
      <p:sp>
        <p:nvSpPr>
          <p:cNvPr id="7" name="Arrow: Left 10">
            <a:extLst>
              <a:ext uri="{FF2B5EF4-FFF2-40B4-BE49-F238E27FC236}">
                <a16:creationId xmlns:a16="http://schemas.microsoft.com/office/drawing/2014/main" id="{6E6906A0-4089-46C1-902D-4D7AC0B33770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36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1272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ปัญหาอุปสรรค </a:t>
            </a:r>
          </a:p>
        </p:txBody>
      </p:sp>
      <p:sp>
        <p:nvSpPr>
          <p:cNvPr id="29" name="Arrow: Left 6">
            <a:extLst>
              <a:ext uri="{FF2B5EF4-FFF2-40B4-BE49-F238E27FC236}">
                <a16:creationId xmlns:a16="http://schemas.microsoft.com/office/drawing/2014/main" id="{324CE287-2103-4795-88EB-2DF6680A9F01}"/>
              </a:ext>
            </a:extLst>
          </p:cNvPr>
          <p:cNvSpPr/>
          <p:nvPr/>
        </p:nvSpPr>
        <p:spPr>
          <a:xfrm>
            <a:off x="327415" y="3157070"/>
            <a:ext cx="8568952" cy="926848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แนวทางในการแก้ไข :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ให้การจำลองข้อมูลขึ้นมาก่อน เพื่อให้สามารถพัฒนาโปรแกรมต่อไปได้ </a:t>
            </a:r>
          </a:p>
        </p:txBody>
      </p:sp>
      <p:sp>
        <p:nvSpPr>
          <p:cNvPr id="12" name="Arrow: Left 6">
            <a:extLst>
              <a:ext uri="{FF2B5EF4-FFF2-40B4-BE49-F238E27FC236}">
                <a16:creationId xmlns:a16="http://schemas.microsoft.com/office/drawing/2014/main" id="{A2BFA099-B18A-4128-96B3-517AF942597A}"/>
              </a:ext>
            </a:extLst>
          </p:cNvPr>
          <p:cNvSpPr/>
          <p:nvPr/>
        </p:nvSpPr>
        <p:spPr>
          <a:xfrm>
            <a:off x="287524" y="1500886"/>
            <a:ext cx="8568952" cy="926848"/>
          </a:xfrm>
          <a:prstGeom prst="leftArrow">
            <a:avLst>
              <a:gd name="adj1" fmla="val 100000"/>
              <a:gd name="adj2" fmla="val 7249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 3 :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ไม่สามารถนำข้อมูลจริงมาใช้ได้ เนื่องจากข้อมูลยังไม่พร้อม</a:t>
            </a:r>
          </a:p>
        </p:txBody>
      </p:sp>
      <p:sp>
        <p:nvSpPr>
          <p:cNvPr id="7" name="Arrow: Left 10">
            <a:extLst>
              <a:ext uri="{FF2B5EF4-FFF2-40B4-BE49-F238E27FC236}">
                <a16:creationId xmlns:a16="http://schemas.microsoft.com/office/drawing/2014/main" id="{6E6906A0-4089-46C1-902D-4D7AC0B33770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37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1848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43608" y="1923678"/>
            <a:ext cx="70567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08AE9E"/>
                </a:solidFill>
                <a:latin typeface="Chaparral Pro Light" panose="02060403030505090203" pitchFamily="18" charset="0"/>
                <a:ea typeface="맑은 고딕" pitchFamily="50" charset="-127"/>
                <a:cs typeface="TH Sarabun New" panose="020B0500040200020003" pitchFamily="34" charset="-34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696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06B1364-007B-48C5-848F-D2A3AD5C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170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หลักการและเหตุผล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B1338B54-7322-49E9-AEDE-2C9249A2BD8F}"/>
              </a:ext>
            </a:extLst>
          </p:cNvPr>
          <p:cNvSpPr/>
          <p:nvPr/>
        </p:nvSpPr>
        <p:spPr>
          <a:xfrm>
            <a:off x="3347864" y="1059582"/>
            <a:ext cx="2273523" cy="120978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ปัญหา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7441310B-5EF8-4D34-8160-BC287F2A7EF4}"/>
              </a:ext>
            </a:extLst>
          </p:cNvPr>
          <p:cNvSpPr/>
          <p:nvPr/>
        </p:nvSpPr>
        <p:spPr>
          <a:xfrm>
            <a:off x="1187624" y="2859782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การสืบค้นเอกสารโครงงาน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9DC69AC-E59E-432F-94C8-1E4BD08E9075}"/>
              </a:ext>
            </a:extLst>
          </p:cNvPr>
          <p:cNvSpPr/>
          <p:nvPr/>
        </p:nvSpPr>
        <p:spPr>
          <a:xfrm>
            <a:off x="5508104" y="2859781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การจัดการโครงงานคอมพิวเตอร์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3" name="ลูกศรเชื่อมต่อแบบตรง 2">
            <a:extLst>
              <a:ext uri="{FF2B5EF4-FFF2-40B4-BE49-F238E27FC236}">
                <a16:creationId xmlns:a16="http://schemas.microsoft.com/office/drawing/2014/main" id="{A1BD472E-B63F-48A5-8694-268BB6EF4463}"/>
              </a:ext>
            </a:extLst>
          </p:cNvPr>
          <p:cNvCxnSpPr>
            <a:cxnSpLocks/>
            <a:stCxn id="26" idx="1"/>
            <a:endCxn id="13" idx="0"/>
          </p:cNvCxnSpPr>
          <p:nvPr/>
        </p:nvCxnSpPr>
        <p:spPr>
          <a:xfrm rot="10800000" flipV="1">
            <a:off x="2324386" y="1664472"/>
            <a:ext cx="1023478" cy="119530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F772EB8F-F569-4528-A881-EF911BEB2ACE}"/>
              </a:ext>
            </a:extLst>
          </p:cNvPr>
          <p:cNvCxnSpPr>
            <a:stCxn id="26" idx="3"/>
            <a:endCxn id="14" idx="0"/>
          </p:cNvCxnSpPr>
          <p:nvPr/>
        </p:nvCxnSpPr>
        <p:spPr>
          <a:xfrm>
            <a:off x="5621387" y="1664473"/>
            <a:ext cx="1023479" cy="119530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>
            <a:extLst>
              <a:ext uri="{FF2B5EF4-FFF2-40B4-BE49-F238E27FC236}">
                <a16:creationId xmlns:a16="http://schemas.microsoft.com/office/drawing/2014/main" id="{3608232B-F843-49B1-82A1-2C2907E855DB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 flipH="1">
            <a:off x="2324385" y="4069563"/>
            <a:ext cx="1" cy="427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แผนผังลำดับงาน: ตัวเชื่อมไปหน้าอื่น 19">
            <a:extLst>
              <a:ext uri="{FF2B5EF4-FFF2-40B4-BE49-F238E27FC236}">
                <a16:creationId xmlns:a16="http://schemas.microsoft.com/office/drawing/2014/main" id="{939FB479-50F7-483B-BAE1-772BD5028973}"/>
              </a:ext>
            </a:extLst>
          </p:cNvPr>
          <p:cNvSpPr/>
          <p:nvPr/>
        </p:nvSpPr>
        <p:spPr>
          <a:xfrm>
            <a:off x="2208475" y="4496581"/>
            <a:ext cx="231820" cy="326801"/>
          </a:xfrm>
          <a:prstGeom prst="flowChartOffpageConnector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42AF636C-47E8-43A6-9668-1778D264E010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6644866" y="4069563"/>
            <a:ext cx="1" cy="427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แผนผังลำดับงาน: ตัวเชื่อมไปหน้าอื่น 24">
            <a:extLst>
              <a:ext uri="{FF2B5EF4-FFF2-40B4-BE49-F238E27FC236}">
                <a16:creationId xmlns:a16="http://schemas.microsoft.com/office/drawing/2014/main" id="{7670FAAB-F20E-446C-8A37-551CFD631AF3}"/>
              </a:ext>
            </a:extLst>
          </p:cNvPr>
          <p:cNvSpPr/>
          <p:nvPr/>
        </p:nvSpPr>
        <p:spPr>
          <a:xfrm>
            <a:off x="6528956" y="4496581"/>
            <a:ext cx="231820" cy="326801"/>
          </a:xfrm>
          <a:prstGeom prst="flowChartOffpageConnector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5" name="Arrow: Left 10">
            <a:extLst>
              <a:ext uri="{FF2B5EF4-FFF2-40B4-BE49-F238E27FC236}">
                <a16:creationId xmlns:a16="http://schemas.microsoft.com/office/drawing/2014/main" id="{565F1455-390C-42FC-AB9C-1399D327A20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50938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44F356C-3AA3-4C3E-B10F-DF026116E0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" y="-164554"/>
            <a:ext cx="9139464" cy="113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13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44F356C-3AA3-4C3E-B10F-DF026116E0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8810"/>
            <a:ext cx="9139464" cy="113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16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44F356C-3AA3-4C3E-B10F-DF026116E0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9202"/>
            <a:ext cx="9139464" cy="113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11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90B523F-598E-4AC2-BC71-A0475F285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69"/>
            <a:ext cx="9144000" cy="108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07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90B523F-598E-4AC2-BC71-A0475F285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36962"/>
            <a:ext cx="9144000" cy="108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79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90B523F-598E-4AC2-BC71-A0475F285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9170"/>
            <a:ext cx="9144000" cy="108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00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46861E6-133C-4581-ACEF-1DADF9D49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734"/>
            <a:ext cx="9144000" cy="126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30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46861E6-133C-4581-ACEF-1DADF9D49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24994"/>
            <a:ext cx="9144000" cy="126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72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46861E6-133C-4581-ACEF-1DADF9D49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76550"/>
            <a:ext cx="9144000" cy="126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82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43608" y="1923678"/>
            <a:ext cx="70567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08AE9E"/>
                </a:solidFill>
                <a:latin typeface="Chaparral Pro Light" panose="02060403030505090203" pitchFamily="18" charset="0"/>
                <a:ea typeface="맑은 고딕" pitchFamily="50" charset="-127"/>
                <a:cs typeface="TH Sarabun New" panose="020B0500040200020003" pitchFamily="34" charset="-34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227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หลักการและเหตุผล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AB9A1C2D-0887-4762-B17D-A5D1B95EB244}"/>
              </a:ext>
            </a:extLst>
          </p:cNvPr>
          <p:cNvSpPr/>
          <p:nvPr/>
        </p:nvSpPr>
        <p:spPr>
          <a:xfrm>
            <a:off x="611560" y="2931791"/>
            <a:ext cx="3425996" cy="120978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 -</a:t>
            </a:r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 </a:t>
            </a: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  ค้นหาด้วย </a:t>
            </a:r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Elasticsearch</a:t>
            </a:r>
          </a:p>
          <a:p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 - </a:t>
            </a: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  สร้าง </a:t>
            </a:r>
            <a:r>
              <a:rPr lang="en-US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Tag </a:t>
            </a: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อัตโนมัติ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BD2A3BD4-D2DA-4C61-B39E-9EB272119B44}"/>
              </a:ext>
            </a:extLst>
          </p:cNvPr>
          <p:cNvSpPr/>
          <p:nvPr/>
        </p:nvSpPr>
        <p:spPr>
          <a:xfrm>
            <a:off x="5148064" y="2931790"/>
            <a:ext cx="3024336" cy="120978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ระบบจัดการโครงงาน</a:t>
            </a:r>
          </a:p>
          <a:p>
            <a:pPr marL="457200" indent="-457200" algn="ctr">
              <a:buFontTx/>
              <a:buChar char="-"/>
            </a:pPr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ระบบจัดการที่ปรึกษา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cxnSp>
        <p:nvCxnSpPr>
          <p:cNvPr id="4" name="ลูกศรเชื่อมต่อแบบตรง 3">
            <a:extLst>
              <a:ext uri="{FF2B5EF4-FFF2-40B4-BE49-F238E27FC236}">
                <a16:creationId xmlns:a16="http://schemas.microsoft.com/office/drawing/2014/main" id="{B4D7CCCB-3411-4523-AA07-897B6D38133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324386" y="1372029"/>
            <a:ext cx="172" cy="15597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224759A8-F3B2-4F9A-945D-138EA25CBF60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6644866" y="2427733"/>
            <a:ext cx="15366" cy="504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1992DD0-7117-4491-9C9E-B68C2FA58AE2}"/>
              </a:ext>
            </a:extLst>
          </p:cNvPr>
          <p:cNvSpPr/>
          <p:nvPr/>
        </p:nvSpPr>
        <p:spPr>
          <a:xfrm>
            <a:off x="1187624" y="1217953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การสืบค้นเอกสารโครงงาน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58C6455E-AB1E-4C89-A956-8602FD94F4C9}"/>
              </a:ext>
            </a:extLst>
          </p:cNvPr>
          <p:cNvSpPr/>
          <p:nvPr/>
        </p:nvSpPr>
        <p:spPr>
          <a:xfrm>
            <a:off x="5508104" y="1217952"/>
            <a:ext cx="2273523" cy="120978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ai Sans Lite" panose="02000000000000000000" pitchFamily="2" charset="-34"/>
                <a:cs typeface="Thai Sans Lite" panose="02000000000000000000" pitchFamily="2" charset="-34"/>
              </a:rPr>
              <a:t>การจัดการโครงงานคอมพิวเตอร์</a:t>
            </a:r>
            <a:endParaRPr lang="en-US" sz="2800" b="1" dirty="0">
              <a:solidFill>
                <a:schemeClr val="tx1"/>
              </a:solidFill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9" name="Arrow: Left 10">
            <a:extLst>
              <a:ext uri="{FF2B5EF4-FFF2-40B4-BE49-F238E27FC236}">
                <a16:creationId xmlns:a16="http://schemas.microsoft.com/office/drawing/2014/main" id="{056B7D92-F4AA-41AA-A183-8DA3CBC91680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589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</a:p>
        </p:txBody>
      </p:sp>
      <p:sp>
        <p:nvSpPr>
          <p:cNvPr id="10" name="Arrow: Left 7">
            <a:extLst>
              <a:ext uri="{FF2B5EF4-FFF2-40B4-BE49-F238E27FC236}">
                <a16:creationId xmlns:a16="http://schemas.microsoft.com/office/drawing/2014/main" id="{A88FC285-CDDC-44DE-AC60-36F1EBA99E4A}"/>
              </a:ext>
            </a:extLst>
          </p:cNvPr>
          <p:cNvSpPr/>
          <p:nvPr/>
        </p:nvSpPr>
        <p:spPr>
          <a:xfrm>
            <a:off x="1259632" y="856423"/>
            <a:ext cx="7024513" cy="923239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แยกหมวดหมู่ของเอกสารจาก</a:t>
            </a:r>
            <a:r>
              <a:rPr lang="th-TH" sz="3200" dirty="0" err="1">
                <a:latin typeface="Thai Sans Lite" panose="02000000000000000000" pitchFamily="2" charset="-34"/>
                <a:cs typeface="Thai Sans Lite" panose="02000000000000000000" pitchFamily="2" charset="-34"/>
              </a:rPr>
              <a:t>แท็ก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 (</a:t>
            </a:r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Tag)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ด้วยการแนะนำแท็กแบบอัตโนมัติ</a:t>
            </a:r>
          </a:p>
        </p:txBody>
      </p:sp>
      <p:sp>
        <p:nvSpPr>
          <p:cNvPr id="11" name="วงรี 6">
            <a:extLst>
              <a:ext uri="{FF2B5EF4-FFF2-40B4-BE49-F238E27FC236}">
                <a16:creationId xmlns:a16="http://schemas.microsoft.com/office/drawing/2014/main" id="{196A7735-DF9C-45D2-8D97-B7C2A62ECB8B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1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12" name="Arrow: Left 7">
            <a:extLst>
              <a:ext uri="{FF2B5EF4-FFF2-40B4-BE49-F238E27FC236}">
                <a16:creationId xmlns:a16="http://schemas.microsoft.com/office/drawing/2014/main" id="{F46BBD22-3A22-4292-8E79-B3FB40A60099}"/>
              </a:ext>
            </a:extLst>
          </p:cNvPr>
          <p:cNvSpPr/>
          <p:nvPr/>
        </p:nvSpPr>
        <p:spPr>
          <a:xfrm>
            <a:off x="1279114" y="1943946"/>
            <a:ext cx="7024513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ค้นหาข้อมูลโครงงานได้โดยใช้ </a:t>
            </a:r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Elasticsearch</a:t>
            </a:r>
            <a:endParaRPr lang="th-TH" sz="3200" dirty="0">
              <a:latin typeface="Thai Sans Lite" panose="02000000000000000000" pitchFamily="2" charset="-34"/>
              <a:cs typeface="Thai Sans Lite" panose="02000000000000000000" pitchFamily="2" charset="-34"/>
            </a:endParaRPr>
          </a:p>
        </p:txBody>
      </p:sp>
      <p:sp>
        <p:nvSpPr>
          <p:cNvPr id="13" name="วงรี 6">
            <a:extLst>
              <a:ext uri="{FF2B5EF4-FFF2-40B4-BE49-F238E27FC236}">
                <a16:creationId xmlns:a16="http://schemas.microsoft.com/office/drawing/2014/main" id="{BE0F9347-15D0-4E82-A89F-1105C34CE3CE}"/>
              </a:ext>
            </a:extLst>
          </p:cNvPr>
          <p:cNvSpPr/>
          <p:nvPr/>
        </p:nvSpPr>
        <p:spPr>
          <a:xfrm>
            <a:off x="781667" y="201554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2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14" name="Arrow: Left 7">
            <a:extLst>
              <a:ext uri="{FF2B5EF4-FFF2-40B4-BE49-F238E27FC236}">
                <a16:creationId xmlns:a16="http://schemas.microsoft.com/office/drawing/2014/main" id="{DD0FF757-527D-44E5-92E2-F0CC3062D2CF}"/>
              </a:ext>
            </a:extLst>
          </p:cNvPr>
          <p:cNvSpPr/>
          <p:nvPr/>
        </p:nvSpPr>
        <p:spPr>
          <a:xfrm>
            <a:off x="1279114" y="2564476"/>
            <a:ext cx="7024513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จัดการเอกสารโครงงานคอมพิวเตอร์ได้ผ่านหน้าเว็บไซต์</a:t>
            </a:r>
          </a:p>
        </p:txBody>
      </p:sp>
      <p:sp>
        <p:nvSpPr>
          <p:cNvPr id="19" name="วงรี 6">
            <a:extLst>
              <a:ext uri="{FF2B5EF4-FFF2-40B4-BE49-F238E27FC236}">
                <a16:creationId xmlns:a16="http://schemas.microsoft.com/office/drawing/2014/main" id="{A0D35D99-772E-497F-86B4-B1A223220BD8}"/>
              </a:ext>
            </a:extLst>
          </p:cNvPr>
          <p:cNvSpPr/>
          <p:nvPr/>
        </p:nvSpPr>
        <p:spPr>
          <a:xfrm>
            <a:off x="781667" y="263607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3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20" name="Arrow: Left 7">
            <a:extLst>
              <a:ext uri="{FF2B5EF4-FFF2-40B4-BE49-F238E27FC236}">
                <a16:creationId xmlns:a16="http://schemas.microsoft.com/office/drawing/2014/main" id="{B65D91FA-2B66-4FA0-946C-E0B180826FBC}"/>
              </a:ext>
            </a:extLst>
          </p:cNvPr>
          <p:cNvSpPr/>
          <p:nvPr/>
        </p:nvSpPr>
        <p:spPr>
          <a:xfrm>
            <a:off x="1279114" y="3185006"/>
            <a:ext cx="7024513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เพิ่มและจัดการที่ปรึกษาได้ผ่านหน้าเว็บไซต์</a:t>
            </a:r>
          </a:p>
        </p:txBody>
      </p:sp>
      <p:sp>
        <p:nvSpPr>
          <p:cNvPr id="22" name="วงรี 6">
            <a:extLst>
              <a:ext uri="{FF2B5EF4-FFF2-40B4-BE49-F238E27FC236}">
                <a16:creationId xmlns:a16="http://schemas.microsoft.com/office/drawing/2014/main" id="{0210544A-4D07-4856-BD29-F0AB480D013F}"/>
              </a:ext>
            </a:extLst>
          </p:cNvPr>
          <p:cNvSpPr/>
          <p:nvPr/>
        </p:nvSpPr>
        <p:spPr>
          <a:xfrm>
            <a:off x="781667" y="325660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4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23" name="Arrow: Left 7">
            <a:extLst>
              <a:ext uri="{FF2B5EF4-FFF2-40B4-BE49-F238E27FC236}">
                <a16:creationId xmlns:a16="http://schemas.microsoft.com/office/drawing/2014/main" id="{32F91625-6D52-4917-92A4-739830CC1BE8}"/>
              </a:ext>
            </a:extLst>
          </p:cNvPr>
          <p:cNvSpPr/>
          <p:nvPr/>
        </p:nvSpPr>
        <p:spPr>
          <a:xfrm>
            <a:off x="1259632" y="3805536"/>
            <a:ext cx="7024513" cy="998462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มีมาตรฐานเดียวกันกับระบบ </a:t>
            </a:r>
            <a:r>
              <a:rPr lang="en-US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E-Office </a:t>
            </a:r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เพื่อตอบสนองนโยบายของภาควิชา</a:t>
            </a:r>
          </a:p>
        </p:txBody>
      </p:sp>
      <p:sp>
        <p:nvSpPr>
          <p:cNvPr id="24" name="วงรี 6">
            <a:extLst>
              <a:ext uri="{FF2B5EF4-FFF2-40B4-BE49-F238E27FC236}">
                <a16:creationId xmlns:a16="http://schemas.microsoft.com/office/drawing/2014/main" id="{9A7DCA37-E25B-475B-8793-950AB5C6E5C3}"/>
              </a:ext>
            </a:extLst>
          </p:cNvPr>
          <p:cNvSpPr/>
          <p:nvPr/>
        </p:nvSpPr>
        <p:spPr>
          <a:xfrm>
            <a:off x="762185" y="3877131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5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15" name="Arrow: Left 10">
            <a:extLst>
              <a:ext uri="{FF2B5EF4-FFF2-40B4-BE49-F238E27FC236}">
                <a16:creationId xmlns:a16="http://schemas.microsoft.com/office/drawing/2014/main" id="{FCDCD746-972C-4238-8557-B6298828884D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6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816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เครื่องหมายบั้ง 15">
            <a:extLst>
              <a:ext uri="{FF2B5EF4-FFF2-40B4-BE49-F238E27FC236}">
                <a16:creationId xmlns:a16="http://schemas.microsoft.com/office/drawing/2014/main" id="{8DE65A9E-7E6A-41F0-8511-A22EB79F786B}"/>
              </a:ext>
            </a:extLst>
          </p:cNvPr>
          <p:cNvSpPr/>
          <p:nvPr/>
        </p:nvSpPr>
        <p:spPr>
          <a:xfrm>
            <a:off x="323528" y="195486"/>
            <a:ext cx="3714028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ประโยชน์ที่คาดว่าจะได้รับ</a:t>
            </a:r>
          </a:p>
        </p:txBody>
      </p:sp>
      <p:sp>
        <p:nvSpPr>
          <p:cNvPr id="10" name="Arrow: Left 7">
            <a:extLst>
              <a:ext uri="{FF2B5EF4-FFF2-40B4-BE49-F238E27FC236}">
                <a16:creationId xmlns:a16="http://schemas.microsoft.com/office/drawing/2014/main" id="{A88FC285-CDDC-44DE-AC60-36F1EBA99E4A}"/>
              </a:ext>
            </a:extLst>
          </p:cNvPr>
          <p:cNvSpPr/>
          <p:nvPr/>
        </p:nvSpPr>
        <p:spPr>
          <a:xfrm>
            <a:off x="1259632" y="1491630"/>
            <a:ext cx="7024513" cy="478783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สืบค้นโครงงานได้ตรงตามความต้องการของผู้ใช้</a:t>
            </a:r>
          </a:p>
        </p:txBody>
      </p:sp>
      <p:sp>
        <p:nvSpPr>
          <p:cNvPr id="11" name="วงรี 6">
            <a:extLst>
              <a:ext uri="{FF2B5EF4-FFF2-40B4-BE49-F238E27FC236}">
                <a16:creationId xmlns:a16="http://schemas.microsoft.com/office/drawing/2014/main" id="{196A7735-DF9C-45D2-8D97-B7C2A62ECB8B}"/>
              </a:ext>
            </a:extLst>
          </p:cNvPr>
          <p:cNvSpPr/>
          <p:nvPr/>
        </p:nvSpPr>
        <p:spPr>
          <a:xfrm>
            <a:off x="774149" y="1583494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1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12" name="Arrow: Left 7">
            <a:extLst>
              <a:ext uri="{FF2B5EF4-FFF2-40B4-BE49-F238E27FC236}">
                <a16:creationId xmlns:a16="http://schemas.microsoft.com/office/drawing/2014/main" id="{F46BBD22-3A22-4292-8E79-B3FB40A60099}"/>
              </a:ext>
            </a:extLst>
          </p:cNvPr>
          <p:cNvSpPr/>
          <p:nvPr/>
        </p:nvSpPr>
        <p:spPr>
          <a:xfrm>
            <a:off x="1279114" y="2126837"/>
            <a:ext cx="7024513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เพิ่มความสะดวกในการจัดการโครงงาน</a:t>
            </a:r>
          </a:p>
        </p:txBody>
      </p:sp>
      <p:sp>
        <p:nvSpPr>
          <p:cNvPr id="13" name="วงรี 6">
            <a:extLst>
              <a:ext uri="{FF2B5EF4-FFF2-40B4-BE49-F238E27FC236}">
                <a16:creationId xmlns:a16="http://schemas.microsoft.com/office/drawing/2014/main" id="{BE0F9347-15D0-4E82-A89F-1105C34CE3CE}"/>
              </a:ext>
            </a:extLst>
          </p:cNvPr>
          <p:cNvSpPr/>
          <p:nvPr/>
        </p:nvSpPr>
        <p:spPr>
          <a:xfrm>
            <a:off x="781667" y="2198432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2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14" name="Arrow: Left 7">
            <a:extLst>
              <a:ext uri="{FF2B5EF4-FFF2-40B4-BE49-F238E27FC236}">
                <a16:creationId xmlns:a16="http://schemas.microsoft.com/office/drawing/2014/main" id="{DD0FF757-527D-44E5-92E2-F0CC3062D2CF}"/>
              </a:ext>
            </a:extLst>
          </p:cNvPr>
          <p:cNvSpPr/>
          <p:nvPr/>
        </p:nvSpPr>
        <p:spPr>
          <a:xfrm>
            <a:off x="1279114" y="2702901"/>
            <a:ext cx="7024513" cy="552058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ลดการใช้งานกระดาษ</a:t>
            </a:r>
          </a:p>
        </p:txBody>
      </p:sp>
      <p:sp>
        <p:nvSpPr>
          <p:cNvPr id="19" name="วงรี 6">
            <a:extLst>
              <a:ext uri="{FF2B5EF4-FFF2-40B4-BE49-F238E27FC236}">
                <a16:creationId xmlns:a16="http://schemas.microsoft.com/office/drawing/2014/main" id="{A0D35D99-772E-497F-86B4-B1A223220BD8}"/>
              </a:ext>
            </a:extLst>
          </p:cNvPr>
          <p:cNvSpPr/>
          <p:nvPr/>
        </p:nvSpPr>
        <p:spPr>
          <a:xfrm>
            <a:off x="781667" y="2784142"/>
            <a:ext cx="360040" cy="44090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3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20" name="Arrow: Left 7">
            <a:extLst>
              <a:ext uri="{FF2B5EF4-FFF2-40B4-BE49-F238E27FC236}">
                <a16:creationId xmlns:a16="http://schemas.microsoft.com/office/drawing/2014/main" id="{B65D91FA-2B66-4FA0-946C-E0B180826FBC}"/>
              </a:ext>
            </a:extLst>
          </p:cNvPr>
          <p:cNvSpPr/>
          <p:nvPr/>
        </p:nvSpPr>
        <p:spPr>
          <a:xfrm>
            <a:off x="1279114" y="3323431"/>
            <a:ext cx="7024513" cy="552058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ลดภาระงานของเจ้าหน้าที่ในการตรวจสอบเอกสาร</a:t>
            </a:r>
          </a:p>
        </p:txBody>
      </p:sp>
      <p:sp>
        <p:nvSpPr>
          <p:cNvPr id="22" name="วงรี 6">
            <a:extLst>
              <a:ext uri="{FF2B5EF4-FFF2-40B4-BE49-F238E27FC236}">
                <a16:creationId xmlns:a16="http://schemas.microsoft.com/office/drawing/2014/main" id="{0210544A-4D07-4856-BD29-F0AB480D013F}"/>
              </a:ext>
            </a:extLst>
          </p:cNvPr>
          <p:cNvSpPr/>
          <p:nvPr/>
        </p:nvSpPr>
        <p:spPr>
          <a:xfrm>
            <a:off x="781667" y="3404672"/>
            <a:ext cx="360040" cy="44090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4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15" name="Arrow: Left 10">
            <a:extLst>
              <a:ext uri="{FF2B5EF4-FFF2-40B4-BE49-F238E27FC236}">
                <a16:creationId xmlns:a16="http://schemas.microsoft.com/office/drawing/2014/main" id="{FCDCD746-972C-4238-8557-B6298828884D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893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ความต้องการของระบบ</a:t>
            </a: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1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sp>
        <p:nvSpPr>
          <p:cNvPr id="17" name="เครื่องหมายบั้ง 15">
            <a:extLst>
              <a:ext uri="{FF2B5EF4-FFF2-40B4-BE49-F238E27FC236}">
                <a16:creationId xmlns:a16="http://schemas.microsoft.com/office/drawing/2014/main" id="{99117620-1675-48E7-AE64-529B8061693C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8" name="Arrow: Left 10">
            <a:extLst>
              <a:ext uri="{FF2B5EF4-FFF2-40B4-BE49-F238E27FC236}">
                <a16:creationId xmlns:a16="http://schemas.microsoft.com/office/drawing/2014/main" id="{55DA0A4C-15B5-4F2D-A24C-D32FF4BA2A1E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8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FC37127E-662C-42ED-87AE-1FEDBB7EB0A9}"/>
              </a:ext>
            </a:extLst>
          </p:cNvPr>
          <p:cNvSpPr/>
          <p:nvPr/>
        </p:nvSpPr>
        <p:spPr>
          <a:xfrm>
            <a:off x="539552" y="1490945"/>
            <a:ext cx="2512894" cy="9704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ระบบข่าวสาร ประกาศ และประชาสัมพันธ์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08F503F-2BD5-49B0-82CF-F8EF978BA9BA}"/>
              </a:ext>
            </a:extLst>
          </p:cNvPr>
          <p:cNvSpPr/>
          <p:nvPr/>
        </p:nvSpPr>
        <p:spPr>
          <a:xfrm>
            <a:off x="3275856" y="1484069"/>
            <a:ext cx="2512894" cy="9704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ระบบคำร้องขอให้อาจารย์เป็นที่ปรึกษา</a:t>
            </a: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8DD6EE01-D3DD-4111-BB5A-4D3EAF110B91}"/>
              </a:ext>
            </a:extLst>
          </p:cNvPr>
          <p:cNvSpPr/>
          <p:nvPr/>
        </p:nvSpPr>
        <p:spPr>
          <a:xfrm>
            <a:off x="561915" y="2734979"/>
            <a:ext cx="2512894" cy="9704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ระบบเปลี่ยน               ที่ปรึกษาโครงงาน</a:t>
            </a:r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2755D9EB-E14B-4E8A-AA2F-3633325C8588}"/>
              </a:ext>
            </a:extLst>
          </p:cNvPr>
          <p:cNvSpPr/>
          <p:nvPr/>
        </p:nvSpPr>
        <p:spPr>
          <a:xfrm>
            <a:off x="6012160" y="1484069"/>
            <a:ext cx="2512894" cy="9704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ระบบจัดการโครงงานสำหรับนักศึกษา</a:t>
            </a:r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E07B621A-3434-45A6-BAA6-339BA4049AC1}"/>
              </a:ext>
            </a:extLst>
          </p:cNvPr>
          <p:cNvSpPr/>
          <p:nvPr/>
        </p:nvSpPr>
        <p:spPr>
          <a:xfrm>
            <a:off x="3275856" y="2721227"/>
            <a:ext cx="2512894" cy="9704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ระบบสืบค้น           ข้อมูลโครงงาน</a:t>
            </a:r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009855BA-FD96-4076-ADDD-01150DFA2FC5}"/>
              </a:ext>
            </a:extLst>
          </p:cNvPr>
          <p:cNvSpPr/>
          <p:nvPr/>
        </p:nvSpPr>
        <p:spPr>
          <a:xfrm>
            <a:off x="3295336" y="3979013"/>
            <a:ext cx="2493414" cy="9457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ระบบจัดกลุ่มสอบและรันหมายเลขโครงงาน</a:t>
            </a:r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82B37079-70C0-48B6-BED2-4A920124AEFD}"/>
              </a:ext>
            </a:extLst>
          </p:cNvPr>
          <p:cNvSpPr/>
          <p:nvPr/>
        </p:nvSpPr>
        <p:spPr>
          <a:xfrm>
            <a:off x="6012160" y="3979014"/>
            <a:ext cx="2512894" cy="9457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ระบบปฏิทินการดำเนินงาน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0C576008-F444-493E-8EE0-AC6BD51F3C05}"/>
              </a:ext>
            </a:extLst>
          </p:cNvPr>
          <p:cNvSpPr/>
          <p:nvPr/>
        </p:nvSpPr>
        <p:spPr>
          <a:xfrm>
            <a:off x="539552" y="3979013"/>
            <a:ext cx="2512894" cy="945746"/>
          </a:xfrm>
          <a:prstGeom prst="rect">
            <a:avLst/>
          </a:prstGeom>
          <a:solidFill>
            <a:srgbClr val="F4F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ระบบออกรายงาน</a:t>
            </a: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328F441B-4F65-4F72-8A64-AD0081C4E033}"/>
              </a:ext>
            </a:extLst>
          </p:cNvPr>
          <p:cNvSpPr/>
          <p:nvPr/>
        </p:nvSpPr>
        <p:spPr>
          <a:xfrm>
            <a:off x="6019056" y="2721227"/>
            <a:ext cx="2505998" cy="970496"/>
          </a:xfrm>
          <a:prstGeom prst="rect">
            <a:avLst/>
          </a:prstGeom>
          <a:solidFill>
            <a:srgbClr val="8CF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ระบบดาวน์โหลดเอกสารและแบบฟอร์มโครงงาน</a:t>
            </a:r>
            <a:endParaRPr lang="en-US" sz="2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125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7">
            <a:extLst>
              <a:ext uri="{FF2B5EF4-FFF2-40B4-BE49-F238E27FC236}">
                <a16:creationId xmlns:a16="http://schemas.microsoft.com/office/drawing/2014/main" id="{3C848A53-778B-48C5-9679-7B7D17917D7F}"/>
              </a:ext>
            </a:extLst>
          </p:cNvPr>
          <p:cNvSpPr/>
          <p:nvPr/>
        </p:nvSpPr>
        <p:spPr>
          <a:xfrm>
            <a:off x="1259632" y="856424"/>
            <a:ext cx="4559375" cy="456246"/>
          </a:xfrm>
          <a:prstGeom prst="leftArrow">
            <a:avLst>
              <a:gd name="adj1" fmla="val 100000"/>
              <a:gd name="adj2" fmla="val 0"/>
            </a:avLst>
          </a:prstGeom>
          <a:noFill/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32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ประเภทผู้ใช้งาน</a:t>
            </a:r>
          </a:p>
        </p:txBody>
      </p:sp>
      <p:sp>
        <p:nvSpPr>
          <p:cNvPr id="6" name="วงรี 6">
            <a:extLst>
              <a:ext uri="{FF2B5EF4-FFF2-40B4-BE49-F238E27FC236}">
                <a16:creationId xmlns:a16="http://schemas.microsoft.com/office/drawing/2014/main" id="{D6328B75-3E94-4D7F-97FF-96F554BFD54F}"/>
              </a:ext>
            </a:extLst>
          </p:cNvPr>
          <p:cNvSpPr/>
          <p:nvPr/>
        </p:nvSpPr>
        <p:spPr>
          <a:xfrm>
            <a:off x="774149" y="948287"/>
            <a:ext cx="360040" cy="364383"/>
          </a:xfrm>
          <a:prstGeom prst="ellipse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SU" pitchFamily="2" charset="-34"/>
                <a:cs typeface="RSU" pitchFamily="2" charset="-34"/>
              </a:rPr>
              <a:t>2</a:t>
            </a:r>
            <a:endParaRPr lang="th-TH" sz="2800" b="1" dirty="0">
              <a:latin typeface="RSU" pitchFamily="2" charset="-34"/>
              <a:cs typeface="RSU" pitchFamily="2" charset="-34"/>
            </a:endParaRPr>
          </a:p>
        </p:txBody>
      </p:sp>
      <p:pic>
        <p:nvPicPr>
          <p:cNvPr id="3" name="รูปภาพ 2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6D771DD5-9EB9-4F79-B21E-5F3CDD9E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19" y="1905751"/>
            <a:ext cx="1485252" cy="1485252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EF06D62F-ABE6-4B94-B177-C9F589E651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77" y="1890093"/>
            <a:ext cx="1500910" cy="1500910"/>
          </a:xfrm>
          <a:prstGeom prst="rect">
            <a:avLst/>
          </a:prstGeom>
        </p:spPr>
      </p:pic>
      <p:pic>
        <p:nvPicPr>
          <p:cNvPr id="9" name="รูปภาพ 8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AAB39504-52ED-4753-AA3F-47B3C48C93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6" y="1860597"/>
            <a:ext cx="1500910" cy="150091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129191D-8616-4AA2-B887-63FE3E75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79662"/>
            <a:ext cx="1581845" cy="1581845"/>
          </a:xfrm>
          <a:prstGeom prst="rect">
            <a:avLst/>
          </a:prstGeom>
        </p:spPr>
      </p:pic>
      <p:sp>
        <p:nvSpPr>
          <p:cNvPr id="19" name="สี่เหลี่ยมผืนผ้า: มุมมน 18">
            <a:extLst>
              <a:ext uri="{FF2B5EF4-FFF2-40B4-BE49-F238E27FC236}">
                <a16:creationId xmlns:a16="http://schemas.microsoft.com/office/drawing/2014/main" id="{D5410865-9E83-44F2-8ADF-D66B0D51A2EC}"/>
              </a:ext>
            </a:extLst>
          </p:cNvPr>
          <p:cNvSpPr/>
          <p:nvPr/>
        </p:nvSpPr>
        <p:spPr>
          <a:xfrm>
            <a:off x="648499" y="3512944"/>
            <a:ext cx="1507057" cy="432049"/>
          </a:xfrm>
          <a:prstGeom prst="roundRect">
            <a:avLst/>
          </a:prstGeom>
          <a:ln>
            <a:solidFill>
              <a:srgbClr val="08AE9E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ผู้ใช้ทั่วไป</a:t>
            </a:r>
          </a:p>
        </p:txBody>
      </p:sp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6A3B05D1-56F8-4359-86BD-FFFBA66A4718}"/>
              </a:ext>
            </a:extLst>
          </p:cNvPr>
          <p:cNvSpPr/>
          <p:nvPr/>
        </p:nvSpPr>
        <p:spPr>
          <a:xfrm>
            <a:off x="2809193" y="3518348"/>
            <a:ext cx="1507057" cy="432049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นักศึกษา</a:t>
            </a: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ECEDC14D-1782-4B74-A599-B4B8391C1EFA}"/>
              </a:ext>
            </a:extLst>
          </p:cNvPr>
          <p:cNvSpPr/>
          <p:nvPr/>
        </p:nvSpPr>
        <p:spPr>
          <a:xfrm>
            <a:off x="5006903" y="3512943"/>
            <a:ext cx="1507057" cy="432049"/>
          </a:xfrm>
          <a:prstGeom prst="roundRect">
            <a:avLst/>
          </a:prstGeom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อาจารย์</a:t>
            </a:r>
          </a:p>
        </p:txBody>
      </p:sp>
      <p:sp>
        <p:nvSpPr>
          <p:cNvPr id="22" name="สี่เหลี่ยมผืนผ้า: มุมมน 21">
            <a:extLst>
              <a:ext uri="{FF2B5EF4-FFF2-40B4-BE49-F238E27FC236}">
                <a16:creationId xmlns:a16="http://schemas.microsoft.com/office/drawing/2014/main" id="{64D365FB-5C09-4174-A84A-AA651F2CAC07}"/>
              </a:ext>
            </a:extLst>
          </p:cNvPr>
          <p:cNvSpPr/>
          <p:nvPr/>
        </p:nvSpPr>
        <p:spPr>
          <a:xfrm>
            <a:off x="7167219" y="3515875"/>
            <a:ext cx="1507057" cy="432049"/>
          </a:xfrm>
          <a:prstGeom prst="roundRect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dirty="0">
                <a:latin typeface="Thai Sans Lite" panose="02000000000000000000" pitchFamily="2" charset="-34"/>
                <a:cs typeface="Thai Sans Lite" panose="02000000000000000000" pitchFamily="2" charset="-34"/>
              </a:rPr>
              <a:t>ผู้ดูแลระบบ</a:t>
            </a:r>
          </a:p>
        </p:txBody>
      </p:sp>
      <p:sp>
        <p:nvSpPr>
          <p:cNvPr id="14" name="เครื่องหมายบั้ง 15">
            <a:extLst>
              <a:ext uri="{FF2B5EF4-FFF2-40B4-BE49-F238E27FC236}">
                <a16:creationId xmlns:a16="http://schemas.microsoft.com/office/drawing/2014/main" id="{81736016-FC4C-4886-A7C6-85F8D3ADBEAF}"/>
              </a:ext>
            </a:extLst>
          </p:cNvPr>
          <p:cNvSpPr/>
          <p:nvPr/>
        </p:nvSpPr>
        <p:spPr>
          <a:xfrm>
            <a:off x="251520" y="265229"/>
            <a:ext cx="4320480" cy="478782"/>
          </a:xfrm>
          <a:prstGeom prst="chevron">
            <a:avLst/>
          </a:prstGeom>
          <a:solidFill>
            <a:srgbClr val="08AE9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ขอบเขตและเป้าหมายโครงงาน</a:t>
            </a:r>
          </a:p>
        </p:txBody>
      </p:sp>
      <p:sp>
        <p:nvSpPr>
          <p:cNvPr id="15" name="Arrow: Left 10">
            <a:extLst>
              <a:ext uri="{FF2B5EF4-FFF2-40B4-BE49-F238E27FC236}">
                <a16:creationId xmlns:a16="http://schemas.microsoft.com/office/drawing/2014/main" id="{2CC6E408-AB9F-4628-9FC2-EF70867E01AA}"/>
              </a:ext>
            </a:extLst>
          </p:cNvPr>
          <p:cNvSpPr/>
          <p:nvPr/>
        </p:nvSpPr>
        <p:spPr>
          <a:xfrm>
            <a:off x="8284145" y="0"/>
            <a:ext cx="859855" cy="329317"/>
          </a:xfrm>
          <a:prstGeom prst="leftArrow">
            <a:avLst>
              <a:gd name="adj1" fmla="val 100000"/>
              <a:gd name="adj2" fmla="val 42201"/>
            </a:avLst>
          </a:prstGeom>
          <a:solidFill>
            <a:srgbClr val="08AE9E"/>
          </a:solidFill>
          <a:ln>
            <a:solidFill>
              <a:srgbClr val="08AE9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730AAE8-F647-496B-92C0-A29D13E4498B}" type="slidenum">
              <a:rPr lang="en-US" sz="2000" b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9</a:t>
            </a:fld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/43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8872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11902</TotalTime>
  <Words>1043</Words>
  <Application>Microsoft Office PowerPoint</Application>
  <PresentationFormat>นำเสนอทางหน้าจอ (16:9)</PresentationFormat>
  <Paragraphs>306</Paragraphs>
  <Slides>49</Slides>
  <Notes>34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49</vt:i4>
      </vt:variant>
    </vt:vector>
  </HeadingPairs>
  <TitlesOfParts>
    <vt:vector size="59" baseType="lpstr">
      <vt:lpstr>Thai Sans Lite</vt:lpstr>
      <vt:lpstr>TH Sarabun New</vt:lpstr>
      <vt:lpstr>Chaparral Pro Light</vt:lpstr>
      <vt:lpstr>Malgun Gothic</vt:lpstr>
      <vt:lpstr>RSU</vt:lpstr>
      <vt:lpstr>Calibri</vt:lpstr>
      <vt:lpstr>Arial</vt:lpstr>
      <vt:lpstr>Cordia New</vt:lpstr>
      <vt:lpstr>Office Theme</vt:lpstr>
      <vt:lpstr>Custom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Komkeao Tangprasert</cp:lastModifiedBy>
  <cp:revision>446</cp:revision>
  <dcterms:created xsi:type="dcterms:W3CDTF">2014-04-01T16:27:38Z</dcterms:created>
  <dcterms:modified xsi:type="dcterms:W3CDTF">2018-03-04T19:44:34Z</dcterms:modified>
</cp:coreProperties>
</file>